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2" r:id="rId1"/>
  </p:sldMasterIdLst>
  <p:notesMasterIdLst>
    <p:notesMasterId r:id="rId40"/>
  </p:notesMasterIdLst>
  <p:sldIdLst>
    <p:sldId id="256" r:id="rId2"/>
    <p:sldId id="275" r:id="rId3"/>
    <p:sldId id="270" r:id="rId4"/>
    <p:sldId id="276" r:id="rId5"/>
    <p:sldId id="274" r:id="rId6"/>
    <p:sldId id="272" r:id="rId7"/>
    <p:sldId id="273" r:id="rId8"/>
    <p:sldId id="280" r:id="rId9"/>
    <p:sldId id="281" r:id="rId10"/>
    <p:sldId id="271" r:id="rId11"/>
    <p:sldId id="282" r:id="rId12"/>
    <p:sldId id="283" r:id="rId13"/>
    <p:sldId id="279" r:id="rId14"/>
    <p:sldId id="285" r:id="rId15"/>
    <p:sldId id="286" r:id="rId16"/>
    <p:sldId id="257" r:id="rId17"/>
    <p:sldId id="288" r:id="rId18"/>
    <p:sldId id="291" r:id="rId19"/>
    <p:sldId id="289" r:id="rId20"/>
    <p:sldId id="290" r:id="rId21"/>
    <p:sldId id="292" r:id="rId22"/>
    <p:sldId id="296" r:id="rId23"/>
    <p:sldId id="293" r:id="rId24"/>
    <p:sldId id="259" r:id="rId25"/>
    <p:sldId id="297" r:id="rId26"/>
    <p:sldId id="263" r:id="rId27"/>
    <p:sldId id="261" r:id="rId28"/>
    <p:sldId id="264" r:id="rId29"/>
    <p:sldId id="258" r:id="rId30"/>
    <p:sldId id="260" r:id="rId31"/>
    <p:sldId id="268" r:id="rId32"/>
    <p:sldId id="298" r:id="rId33"/>
    <p:sldId id="299" r:id="rId34"/>
    <p:sldId id="262" r:id="rId35"/>
    <p:sldId id="269" r:id="rId36"/>
    <p:sldId id="300" r:id="rId37"/>
    <p:sldId id="302" r:id="rId38"/>
    <p:sldId id="303" r:id="rId3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44" autoAdjust="0"/>
    <p:restoredTop sz="94660"/>
  </p:normalViewPr>
  <p:slideViewPr>
    <p:cSldViewPr>
      <p:cViewPr varScale="1">
        <p:scale>
          <a:sx n="86" d="100"/>
          <a:sy n="86" d="100"/>
        </p:scale>
        <p:origin x="-1068"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uk-UA"/>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41A7873-2346-4B90-8EB9-030ACECF4A4B}" type="datetimeFigureOut">
              <a:rPr lang="uk-UA" smtClean="0"/>
              <a:pPr/>
              <a:t>29.10.2017</a:t>
            </a:fld>
            <a:endParaRPr lang="uk-UA"/>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uk-UA"/>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uk-UA"/>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2E6E661-80E0-4350-9ABE-29D05C88F098}" type="slidenum">
              <a:rPr lang="uk-UA" smtClean="0"/>
              <a:pPr/>
              <a:t>‹#›</a:t>
            </a:fld>
            <a:endParaRPr lang="uk-UA"/>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uk-UA" dirty="0"/>
          </a:p>
        </p:txBody>
      </p:sp>
      <p:sp>
        <p:nvSpPr>
          <p:cNvPr id="4" name="Номер слайда 3"/>
          <p:cNvSpPr>
            <a:spLocks noGrp="1"/>
          </p:cNvSpPr>
          <p:nvPr>
            <p:ph type="sldNum" sz="quarter" idx="10"/>
          </p:nvPr>
        </p:nvSpPr>
        <p:spPr/>
        <p:txBody>
          <a:bodyPr/>
          <a:lstStyle/>
          <a:p>
            <a:fld id="{42E6E661-80E0-4350-9ABE-29D05C88F098}" type="slidenum">
              <a:rPr lang="uk-UA" smtClean="0"/>
              <a:pPr/>
              <a:t>3</a:t>
            </a:fld>
            <a:endParaRPr lang="uk-UA"/>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uk-UA" dirty="0"/>
          </a:p>
        </p:txBody>
      </p:sp>
      <p:sp>
        <p:nvSpPr>
          <p:cNvPr id="4" name="Номер слайда 3"/>
          <p:cNvSpPr>
            <a:spLocks noGrp="1"/>
          </p:cNvSpPr>
          <p:nvPr>
            <p:ph type="sldNum" sz="quarter" idx="10"/>
          </p:nvPr>
        </p:nvSpPr>
        <p:spPr/>
        <p:txBody>
          <a:bodyPr/>
          <a:lstStyle/>
          <a:p>
            <a:fld id="{42E6E661-80E0-4350-9ABE-29D05C88F098}" type="slidenum">
              <a:rPr lang="uk-UA" smtClean="0"/>
              <a:pPr/>
              <a:t>4</a:t>
            </a:fld>
            <a:endParaRPr lang="uk-UA"/>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uk-UA" dirty="0"/>
          </a:p>
        </p:txBody>
      </p:sp>
      <p:sp>
        <p:nvSpPr>
          <p:cNvPr id="4" name="Номер слайда 3"/>
          <p:cNvSpPr>
            <a:spLocks noGrp="1"/>
          </p:cNvSpPr>
          <p:nvPr>
            <p:ph type="sldNum" sz="quarter" idx="10"/>
          </p:nvPr>
        </p:nvSpPr>
        <p:spPr/>
        <p:txBody>
          <a:bodyPr/>
          <a:lstStyle/>
          <a:p>
            <a:fld id="{42E6E661-80E0-4350-9ABE-29D05C88F098}" type="slidenum">
              <a:rPr lang="uk-UA" smtClean="0"/>
              <a:pPr/>
              <a:t>15</a:t>
            </a:fld>
            <a:endParaRPr lang="uk-UA"/>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uk-UA" dirty="0"/>
          </a:p>
        </p:txBody>
      </p:sp>
      <p:sp>
        <p:nvSpPr>
          <p:cNvPr id="4" name="Номер слайда 3"/>
          <p:cNvSpPr>
            <a:spLocks noGrp="1"/>
          </p:cNvSpPr>
          <p:nvPr>
            <p:ph type="sldNum" sz="quarter" idx="10"/>
          </p:nvPr>
        </p:nvSpPr>
        <p:spPr/>
        <p:txBody>
          <a:bodyPr/>
          <a:lstStyle/>
          <a:p>
            <a:fld id="{42E6E661-80E0-4350-9ABE-29D05C88F098}" type="slidenum">
              <a:rPr lang="uk-UA" smtClean="0"/>
              <a:pPr/>
              <a:t>38</a:t>
            </a:fld>
            <a:endParaRPr lang="uk-UA"/>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1">
        <a:schemeClr val="bg2"/>
      </p:bgRef>
    </p:bg>
    <p:spTree>
      <p:nvGrpSpPr>
        <p:cNvPr id="1" name=""/>
        <p:cNvGrpSpPr/>
        <p:nvPr/>
      </p:nvGrpSpPr>
      <p:grpSpPr>
        <a:xfrm>
          <a:off x="0" y="0"/>
          <a:ext cx="0" cy="0"/>
          <a:chOff x="0" y="0"/>
          <a:chExt cx="0" cy="0"/>
        </a:xfrm>
      </p:grpSpPr>
      <p:sp>
        <p:nvSpPr>
          <p:cNvPr id="15" name="Прямоугольник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Прямоугольник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Прямоугольник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Прямоугольник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Прямоугольник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Подзаголовок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p:txBody>
          <a:bodyPr/>
          <a:lstStyle/>
          <a:p>
            <a:fld id="{5B106E36-FD25-4E2D-B0AA-010F637433A0}" type="datetimeFigureOut">
              <a:rPr lang="ru-RU" smtClean="0"/>
              <a:pPr/>
              <a:t>29.10.2017</a:t>
            </a:fld>
            <a:endParaRPr lang="ru-RU"/>
          </a:p>
        </p:txBody>
      </p:sp>
      <p:sp>
        <p:nvSpPr>
          <p:cNvPr id="17" name="Нижний колонтитул 16"/>
          <p:cNvSpPr>
            <a:spLocks noGrp="1"/>
          </p:cNvSpPr>
          <p:nvPr>
            <p:ph type="ftr" sz="quarter" idx="11"/>
          </p:nvPr>
        </p:nvSpPr>
        <p:spPr/>
        <p:txBody>
          <a:bodyPr/>
          <a:lstStyle/>
          <a:p>
            <a:endParaRPr lang="ru-RU"/>
          </a:p>
        </p:txBody>
      </p:sp>
      <p:sp>
        <p:nvSpPr>
          <p:cNvPr id="7" name="Прямая соединительная линия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Прямоугольник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Овал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Овал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Номер слайда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725C68B6-61C2-468F-89AB-4B9F7531AA68}" type="slidenum">
              <a:rPr lang="ru-RU" smtClean="0"/>
              <a:pPr/>
              <a:t>‹#›</a:t>
            </a:fld>
            <a:endParaRPr lang="ru-RU"/>
          </a:p>
        </p:txBody>
      </p:sp>
      <p:sp>
        <p:nvSpPr>
          <p:cNvPr id="8" name="Заголовок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ru-RU" smtClean="0"/>
              <a:t>Образец заголовка</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29.10.2017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bg>
      <p:bgRef idx="1001">
        <a:schemeClr val="bg2"/>
      </p:bgRef>
    </p:bg>
    <p:spTree>
      <p:nvGrpSpPr>
        <p:cNvPr id="1" name=""/>
        <p:cNvGrpSpPr/>
        <p:nvPr/>
      </p:nvGrpSpPr>
      <p:grpSpPr>
        <a:xfrm>
          <a:off x="0" y="0"/>
          <a:ext cx="0" cy="0"/>
          <a:chOff x="0" y="0"/>
          <a:chExt cx="0" cy="0"/>
        </a:xfrm>
      </p:grpSpPr>
      <p:sp>
        <p:nvSpPr>
          <p:cNvPr id="7" name="Прямоугольник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Прямоугольник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Прямоугольник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Прямоугольник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Прямоугольник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Прямоугольник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Прямая соединительная линия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Овал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Овал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Номер слайда 5"/>
          <p:cNvSpPr>
            <a:spLocks noGrp="1"/>
          </p:cNvSpPr>
          <p:nvPr>
            <p:ph type="sldNum" sz="quarter" idx="12"/>
          </p:nvPr>
        </p:nvSpPr>
        <p:spPr>
          <a:xfrm>
            <a:off x="6915912" y="3009901"/>
            <a:ext cx="457200" cy="441325"/>
          </a:xfrm>
        </p:spPr>
        <p:txBody>
          <a:bodyPr/>
          <a:lstStyle/>
          <a:p>
            <a:fld id="{725C68B6-61C2-468F-89AB-4B9F7531AA68}" type="slidenum">
              <a:rPr lang="ru-RU" smtClean="0"/>
              <a:pPr/>
              <a:t>‹#›</a:t>
            </a:fld>
            <a:endParaRPr lang="ru-RU"/>
          </a:p>
        </p:txBody>
      </p:sp>
      <p:sp>
        <p:nvSpPr>
          <p:cNvPr id="3" name="Вертикальный текст 2"/>
          <p:cNvSpPr>
            <a:spLocks noGrp="1"/>
          </p:cNvSpPr>
          <p:nvPr>
            <p:ph type="body" orient="vert" idx="1"/>
          </p:nvPr>
        </p:nvSpPr>
        <p:spPr>
          <a:xfrm>
            <a:off x="304800" y="304800"/>
            <a:ext cx="6553200" cy="5821366"/>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29.10.2017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2" name="Вертикальный заголовок 1"/>
          <p:cNvSpPr>
            <a:spLocks noGrp="1"/>
          </p:cNvSpPr>
          <p:nvPr>
            <p:ph type="title" orient="vert"/>
          </p:nvPr>
        </p:nvSpPr>
        <p:spPr>
          <a:xfrm>
            <a:off x="7391400" y="304801"/>
            <a:ext cx="1447800" cy="5851525"/>
          </a:xfrm>
        </p:spPr>
        <p:txBody>
          <a:bodyPr vert="eaVert"/>
          <a:lstStyle/>
          <a:p>
            <a:r>
              <a:rPr kumimoji="0" lang="ru-RU" smtClean="0"/>
              <a:t>Образец заголовка</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solidFill>
                  <a:schemeClr val="accent3">
                    <a:shade val="75000"/>
                  </a:schemeClr>
                </a:solidFill>
              </a:defRPr>
            </a:lvl1pPr>
          </a:lstStyle>
          <a:p>
            <a:r>
              <a:rPr kumimoji="0" lang="ru-RU" smtClean="0"/>
              <a:t>Образец заголовка</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29.10.2017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a:xfrm>
            <a:off x="4361688" y="1026372"/>
            <a:ext cx="457200" cy="441325"/>
          </a:xfrm>
        </p:spPr>
        <p:txBody>
          <a:bodyPr/>
          <a:lstStyle/>
          <a:p>
            <a:fld id="{725C68B6-61C2-468F-89AB-4B9F7531AA68}" type="slidenum">
              <a:rPr lang="ru-RU" smtClean="0"/>
              <a:pPr/>
              <a:t>‹#›</a:t>
            </a:fld>
            <a:endParaRPr lang="ru-RU"/>
          </a:p>
        </p:txBody>
      </p:sp>
      <p:sp>
        <p:nvSpPr>
          <p:cNvPr id="8" name="Содержимое 7"/>
          <p:cNvSpPr>
            <a:spLocks noGrp="1"/>
          </p:cNvSpPr>
          <p:nvPr>
            <p:ph sz="quarter" idx="1"/>
          </p:nvPr>
        </p:nvSpPr>
        <p:spPr>
          <a:xfrm>
            <a:off x="301752" y="1527048"/>
            <a:ext cx="850392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1">
        <a:schemeClr val="bg1"/>
      </p:bgRef>
    </p:bg>
    <p:spTree>
      <p:nvGrpSpPr>
        <p:cNvPr id="1" name=""/>
        <p:cNvGrpSpPr/>
        <p:nvPr/>
      </p:nvGrpSpPr>
      <p:grpSpPr>
        <a:xfrm>
          <a:off x="0" y="0"/>
          <a:ext cx="0" cy="0"/>
          <a:chOff x="0" y="0"/>
          <a:chExt cx="0" cy="0"/>
        </a:xfrm>
      </p:grpSpPr>
      <p:sp>
        <p:nvSpPr>
          <p:cNvPr id="17" name="Прямоугольник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Прямоугольник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Прямоугольник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Прямоугольник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Прямоугольник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Прямоугольник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Текст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13" name="Прямоугольник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Прямоугольник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Нижний колонтитул 4"/>
          <p:cNvSpPr>
            <a:spLocks noGrp="1"/>
          </p:cNvSpPr>
          <p:nvPr>
            <p:ph type="ftr" sz="quarter" idx="11"/>
          </p:nvPr>
        </p:nvSpPr>
        <p:spPr/>
        <p:txBody>
          <a:bodyPr/>
          <a:lstStyle/>
          <a:p>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29.10.2017</a:t>
            </a:fld>
            <a:endParaRPr lang="ru-RU"/>
          </a:p>
        </p:txBody>
      </p:sp>
      <p:sp>
        <p:nvSpPr>
          <p:cNvPr id="8" name="Прямая соединительная линия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Овал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Овал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Номер слайда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725C68B6-61C2-468F-89AB-4B9F7531AA68}" type="slidenum">
              <a:rPr lang="ru-RU" smtClean="0"/>
              <a:pPr/>
              <a:t>‹#›</a:t>
            </a:fld>
            <a:endParaRPr lang="ru-RU"/>
          </a:p>
        </p:txBody>
      </p:sp>
      <p:sp>
        <p:nvSpPr>
          <p:cNvPr id="2" name="Заголовок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ru-RU" smtClean="0"/>
              <a:t>Образец заголовка</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1752" y="228600"/>
            <a:ext cx="8534400" cy="758952"/>
          </a:xfrm>
        </p:spPr>
        <p:txBody>
          <a:bodyPr/>
          <a:lstStyle/>
          <a:p>
            <a:r>
              <a:rPr kumimoji="0" lang="ru-RU" smtClean="0"/>
              <a:t>Образец заголовка</a:t>
            </a:r>
            <a:endParaRPr kumimoji="0" lang="en-US"/>
          </a:p>
        </p:txBody>
      </p:sp>
      <p:sp>
        <p:nvSpPr>
          <p:cNvPr id="5" name="Дата 4"/>
          <p:cNvSpPr>
            <a:spLocks noGrp="1"/>
          </p:cNvSpPr>
          <p:nvPr>
            <p:ph type="dt" sz="half" idx="10"/>
          </p:nvPr>
        </p:nvSpPr>
        <p:spPr>
          <a:xfrm>
            <a:off x="5791200" y="6409944"/>
            <a:ext cx="3044952" cy="365760"/>
          </a:xfrm>
        </p:spPr>
        <p:txBody>
          <a:bodyPr/>
          <a:lstStyle/>
          <a:p>
            <a:fld id="{5B106E36-FD25-4E2D-B0AA-010F637433A0}" type="datetimeFigureOut">
              <a:rPr lang="ru-RU" smtClean="0"/>
              <a:pPr/>
              <a:t>29.10.2017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
        <p:nvSpPr>
          <p:cNvPr id="8" name="Прямая соединительная линия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Содержимое 9"/>
          <p:cNvSpPr>
            <a:spLocks noGrp="1"/>
          </p:cNvSpPr>
          <p:nvPr>
            <p:ph sz="half" idx="1"/>
          </p:nvPr>
        </p:nvSpPr>
        <p:spPr>
          <a:xfrm>
            <a:off x="301752" y="1371600"/>
            <a:ext cx="4038600" cy="4681728"/>
          </a:xfrm>
        </p:spPr>
        <p:txBody>
          <a:bodyPr/>
          <a:lstStyle>
            <a:lvl1pPr>
              <a:defRPr sz="2500"/>
            </a:lvl1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2" name="Содержимое 11"/>
          <p:cNvSpPr>
            <a:spLocks noGrp="1"/>
          </p:cNvSpPr>
          <p:nvPr>
            <p:ph sz="half" idx="2"/>
          </p:nvPr>
        </p:nvSpPr>
        <p:spPr>
          <a:xfrm>
            <a:off x="4800600" y="1371600"/>
            <a:ext cx="4038600" cy="4681728"/>
          </a:xfrm>
        </p:spPr>
        <p:txBody>
          <a:bodyPr/>
          <a:lstStyle>
            <a:lvl1pPr>
              <a:defRPr sz="2500"/>
            </a:lvl1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bg>
      <p:bgRef idx="1001">
        <a:schemeClr val="bg2"/>
      </p:bgRef>
    </p:bg>
    <p:spTree>
      <p:nvGrpSpPr>
        <p:cNvPr id="1" name=""/>
        <p:cNvGrpSpPr/>
        <p:nvPr/>
      </p:nvGrpSpPr>
      <p:grpSpPr>
        <a:xfrm>
          <a:off x="0" y="0"/>
          <a:ext cx="0" cy="0"/>
          <a:chOff x="0" y="0"/>
          <a:chExt cx="0" cy="0"/>
        </a:xfrm>
      </p:grpSpPr>
      <p:sp>
        <p:nvSpPr>
          <p:cNvPr id="10" name="Прямая соединительная линия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Прямоугольник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Прямоугольник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Прямоугольник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Прямоугольник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Прямоугольник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оугольник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Текст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7" name="Дата 6"/>
          <p:cNvSpPr>
            <a:spLocks noGrp="1"/>
          </p:cNvSpPr>
          <p:nvPr>
            <p:ph type="dt" sz="half" idx="10"/>
          </p:nvPr>
        </p:nvSpPr>
        <p:spPr/>
        <p:txBody>
          <a:bodyPr/>
          <a:lstStyle/>
          <a:p>
            <a:fld id="{5B106E36-FD25-4E2D-B0AA-010F637433A0}" type="datetimeFigureOut">
              <a:rPr lang="ru-RU" smtClean="0"/>
              <a:pPr/>
              <a:t>29.10.2017</a:t>
            </a:fld>
            <a:endParaRPr lang="ru-RU"/>
          </a:p>
        </p:txBody>
      </p:sp>
      <p:sp>
        <p:nvSpPr>
          <p:cNvPr id="8" name="Нижний колонтитул 7"/>
          <p:cNvSpPr>
            <a:spLocks noGrp="1"/>
          </p:cNvSpPr>
          <p:nvPr>
            <p:ph type="ftr" sz="quarter" idx="11"/>
          </p:nvPr>
        </p:nvSpPr>
        <p:spPr>
          <a:xfrm>
            <a:off x="304800" y="6409944"/>
            <a:ext cx="3581400" cy="365760"/>
          </a:xfrm>
        </p:spPr>
        <p:txBody>
          <a:bodyPr/>
          <a:lstStyle/>
          <a:p>
            <a:endParaRPr lang="ru-RU"/>
          </a:p>
        </p:txBody>
      </p:sp>
      <p:sp>
        <p:nvSpPr>
          <p:cNvPr id="15" name="Прямая соединительная линия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Прямоугольник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Содержимое 23"/>
          <p:cNvSpPr>
            <a:spLocks noGrp="1"/>
          </p:cNvSpPr>
          <p:nvPr>
            <p:ph sz="quarter" idx="2"/>
          </p:nvPr>
        </p:nvSpPr>
        <p:spPr>
          <a:xfrm>
            <a:off x="301752" y="2471383"/>
            <a:ext cx="4041648" cy="3818404"/>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6" name="Содержимое 25"/>
          <p:cNvSpPr>
            <a:spLocks noGrp="1"/>
          </p:cNvSpPr>
          <p:nvPr>
            <p:ph sz="quarter" idx="4"/>
          </p:nvPr>
        </p:nvSpPr>
        <p:spPr>
          <a:xfrm>
            <a:off x="4800600" y="2471383"/>
            <a:ext cx="4038600" cy="382219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Овал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Овал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Номер слайда 8"/>
          <p:cNvSpPr>
            <a:spLocks noGrp="1"/>
          </p:cNvSpPr>
          <p:nvPr>
            <p:ph type="sldNum" sz="quarter" idx="12"/>
          </p:nvPr>
        </p:nvSpPr>
        <p:spPr>
          <a:xfrm>
            <a:off x="4343400" y="1042416"/>
            <a:ext cx="457200" cy="441325"/>
          </a:xfrm>
        </p:spPr>
        <p:txBody>
          <a:bodyPr/>
          <a:lstStyle>
            <a:lvl1pPr algn="ctr">
              <a:defRPr/>
            </a:lvl1pPr>
          </a:lstStyle>
          <a:p>
            <a:fld id="{725C68B6-61C2-468F-89AB-4B9F7531AA68}" type="slidenum">
              <a:rPr lang="ru-RU" smtClean="0"/>
              <a:pPr/>
              <a:t>‹#›</a:t>
            </a:fld>
            <a:endParaRPr lang="ru-RU"/>
          </a:p>
        </p:txBody>
      </p:sp>
      <p:sp>
        <p:nvSpPr>
          <p:cNvPr id="23" name="Заголовок 22"/>
          <p:cNvSpPr>
            <a:spLocks noGrp="1"/>
          </p:cNvSpPr>
          <p:nvPr>
            <p:ph type="title"/>
          </p:nvPr>
        </p:nvSpPr>
        <p:spPr/>
        <p:txBody>
          <a:bodyPr rtlCol="0" anchor="b" anchorCtr="0"/>
          <a:lstStyle/>
          <a:p>
            <a:r>
              <a:rPr kumimoji="0" lang="ru-RU" smtClean="0"/>
              <a:t>Образец заголовка</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5B106E36-FD25-4E2D-B0AA-010F637433A0}" type="datetimeFigureOut">
              <a:rPr lang="ru-RU" smtClean="0"/>
              <a:pPr/>
              <a:t>29.10.2017</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a:xfrm>
            <a:off x="4343400" y="1036020"/>
            <a:ext cx="457200" cy="441325"/>
          </a:xfrm>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7" name="Прямоугольник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Прямоугольник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Прямоугольник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Прямоугольник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Прямоугольник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Прямоугольник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Дата 1"/>
          <p:cNvSpPr>
            <a:spLocks noGrp="1"/>
          </p:cNvSpPr>
          <p:nvPr>
            <p:ph type="dt" sz="half" idx="10"/>
          </p:nvPr>
        </p:nvSpPr>
        <p:spPr/>
        <p:txBody>
          <a:bodyPr/>
          <a:lstStyle/>
          <a:p>
            <a:fld id="{5B106E36-FD25-4E2D-B0AA-010F637433A0}" type="datetimeFigureOut">
              <a:rPr lang="ru-RU" smtClean="0"/>
              <a:pPr/>
              <a:t>29.10.2017</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a:xfrm>
            <a:off x="4267200" y="6324600"/>
            <a:ext cx="609600" cy="441324"/>
          </a:xfrm>
        </p:spPr>
        <p:txBody>
          <a:bodyPr/>
          <a:lstStyle>
            <a:lvl1pPr>
              <a:defRPr>
                <a:solidFill>
                  <a:srgbClr val="FFFFFF"/>
                </a:solidFill>
              </a:defRPr>
            </a:lvl1p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1">
        <a:schemeClr val="bg1"/>
      </p:bgRef>
    </p:bg>
    <p:spTree>
      <p:nvGrpSpPr>
        <p:cNvPr id="1" name=""/>
        <p:cNvGrpSpPr/>
        <p:nvPr/>
      </p:nvGrpSpPr>
      <p:grpSpPr>
        <a:xfrm>
          <a:off x="0" y="0"/>
          <a:ext cx="0" cy="0"/>
          <a:chOff x="0" y="0"/>
          <a:chExt cx="0" cy="0"/>
        </a:xfrm>
      </p:grpSpPr>
      <p:sp>
        <p:nvSpPr>
          <p:cNvPr id="19" name="Прямоугольник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Прямоугольник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Прямоугольник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Прямоугольник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Прямоугольник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Прямоугольник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Заголовок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8" name="Прямоугольник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Прямая соединительная линия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Содержимое 19"/>
          <p:cNvSpPr>
            <a:spLocks noGrp="1"/>
          </p:cNvSpPr>
          <p:nvPr>
            <p:ph sz="quarter" idx="1"/>
          </p:nvPr>
        </p:nvSpPr>
        <p:spPr>
          <a:xfrm>
            <a:off x="3124200" y="685800"/>
            <a:ext cx="5638800" cy="5410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0" name="Овал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Овал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Номер слайда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725C68B6-61C2-468F-89AB-4B9F7531AA68}" type="slidenum">
              <a:rPr lang="ru-RU" smtClean="0"/>
              <a:pPr/>
              <a:t>‹#›</a:t>
            </a:fld>
            <a:endParaRPr lang="ru-RU"/>
          </a:p>
        </p:txBody>
      </p:sp>
      <p:sp>
        <p:nvSpPr>
          <p:cNvPr id="21" name="Прямоугольник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29.10.2017</a:t>
            </a:fld>
            <a:endParaRPr lang="ru-RU"/>
          </a:p>
        </p:txBody>
      </p:sp>
      <p:sp>
        <p:nvSpPr>
          <p:cNvPr id="6" name="Нижний колонтитул 5"/>
          <p:cNvSpPr>
            <a:spLocks noGrp="1"/>
          </p:cNvSpPr>
          <p:nvPr>
            <p:ph type="ftr" sz="quarter" idx="11"/>
          </p:nvPr>
        </p:nvSpPr>
        <p:spPr>
          <a:xfrm>
            <a:off x="301752" y="6410848"/>
            <a:ext cx="3383280" cy="365760"/>
          </a:xfrm>
        </p:spPr>
        <p:txBody>
          <a:bodyPr/>
          <a:lstStyle/>
          <a:p>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1" name="Прямая соединительная линия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Прямоугольник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Прямоугольник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Прямоугольник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Прямоугольник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Прямоугольник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Прямоугольник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Прямоугольник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Овал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Овал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Номер слайда 6"/>
          <p:cNvSpPr>
            <a:spLocks noGrp="1"/>
          </p:cNvSpPr>
          <p:nvPr>
            <p:ph type="sldNum" sz="quarter" idx="12"/>
          </p:nvPr>
        </p:nvSpPr>
        <p:spPr>
          <a:xfrm>
            <a:off x="1371600" y="312738"/>
            <a:ext cx="457200" cy="441325"/>
          </a:xfrm>
        </p:spPr>
        <p:txBody>
          <a:bodyPr/>
          <a:lstStyle/>
          <a:p>
            <a:fld id="{725C68B6-61C2-468F-89AB-4B9F7531AA68}" type="slidenum">
              <a:rPr lang="ru-RU" smtClean="0"/>
              <a:pPr/>
              <a:t>‹#›</a:t>
            </a:fld>
            <a:endParaRPr lang="ru-RU"/>
          </a:p>
        </p:txBody>
      </p:sp>
      <p:sp>
        <p:nvSpPr>
          <p:cNvPr id="2" name="Заголовок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3000375" y="609600"/>
            <a:ext cx="5867400" cy="4267200"/>
          </a:xfrm>
        </p:spPr>
        <p:txBody>
          <a:bodyPr/>
          <a:lstStyle>
            <a:lvl1pPr marL="0" indent="0">
              <a:buNone/>
              <a:defRPr sz="3200"/>
            </a:lvl1pPr>
          </a:lstStyle>
          <a:p>
            <a:r>
              <a:rPr kumimoji="0" lang="ru-RU" smtClean="0"/>
              <a:t>Вставка рисунка</a:t>
            </a:r>
            <a:endParaRPr kumimoji="0" lang="en-US" dirty="0"/>
          </a:p>
        </p:txBody>
      </p:sp>
      <p:sp>
        <p:nvSpPr>
          <p:cNvPr id="4" name="Текст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22" name="Прямоугольник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Дата 4"/>
          <p:cNvSpPr>
            <a:spLocks noGrp="1"/>
          </p:cNvSpPr>
          <p:nvPr>
            <p:ph type="dt" sz="half" idx="10"/>
          </p:nvPr>
        </p:nvSpPr>
        <p:spPr>
          <a:xfrm>
            <a:off x="5788152" y="6404984"/>
            <a:ext cx="3044952" cy="365760"/>
          </a:xfrm>
        </p:spPr>
        <p:txBody>
          <a:bodyPr/>
          <a:lstStyle/>
          <a:p>
            <a:fld id="{5B106E36-FD25-4E2D-B0AA-010F637433A0}" type="datetimeFigureOut">
              <a:rPr lang="ru-RU" smtClean="0"/>
              <a:pPr/>
              <a:t>29.10.2017</a:t>
            </a:fld>
            <a:endParaRPr lang="ru-RU"/>
          </a:p>
        </p:txBody>
      </p:sp>
      <p:sp>
        <p:nvSpPr>
          <p:cNvPr id="6" name="Нижний колонтитул 5"/>
          <p:cNvSpPr>
            <a:spLocks noGrp="1"/>
          </p:cNvSpPr>
          <p:nvPr>
            <p:ph type="ftr" sz="quarter" idx="11"/>
          </p:nvPr>
        </p:nvSpPr>
        <p:spPr>
          <a:xfrm>
            <a:off x="301752" y="6410848"/>
            <a:ext cx="3584448" cy="365760"/>
          </a:xfrm>
        </p:spPr>
        <p:txBody>
          <a:bodyPr/>
          <a:lstStyle/>
          <a:p>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Прямоугольник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Прямоугольник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Прямоугольник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Прямоугольник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Прямоугольник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Дата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5B106E36-FD25-4E2D-B0AA-010F637433A0}" type="datetimeFigureOut">
              <a:rPr lang="ru-RU" smtClean="0"/>
              <a:pPr/>
              <a:t>29.10.2017</a:t>
            </a:fld>
            <a:endParaRPr lang="ru-RU"/>
          </a:p>
        </p:txBody>
      </p:sp>
      <p:sp>
        <p:nvSpPr>
          <p:cNvPr id="3" name="Нижний колонтитул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ru-RU"/>
          </a:p>
        </p:txBody>
      </p:sp>
      <p:sp>
        <p:nvSpPr>
          <p:cNvPr id="8" name="Прямоугольник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Прямая соединительная линия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Овал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Овал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Номер слайда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725C68B6-61C2-468F-89AB-4B9F7531AA68}" type="slidenum">
              <a:rPr lang="ru-RU" smtClean="0"/>
              <a:pPr/>
              <a:t>‹#›</a:t>
            </a:fld>
            <a:endParaRPr lang="ru-RU"/>
          </a:p>
        </p:txBody>
      </p:sp>
      <p:sp>
        <p:nvSpPr>
          <p:cNvPr id="22" name="Заголовок 21"/>
          <p:cNvSpPr>
            <a:spLocks noGrp="1"/>
          </p:cNvSpPr>
          <p:nvPr>
            <p:ph type="title"/>
          </p:nvPr>
        </p:nvSpPr>
        <p:spPr>
          <a:xfrm>
            <a:off x="301752" y="228600"/>
            <a:ext cx="8534400" cy="758952"/>
          </a:xfrm>
          <a:prstGeom prst="rect">
            <a:avLst/>
          </a:prstGeom>
        </p:spPr>
        <p:txBody>
          <a:bodyPr vert="horz" anchor="b">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Tree>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1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image" Target="../media/image24.jpeg"/><Relationship Id="rId7" Type="http://schemas.openxmlformats.org/officeDocument/2006/relationships/image" Target="../media/image28.jpeg"/><Relationship Id="rId2" Type="http://schemas.openxmlformats.org/officeDocument/2006/relationships/image" Target="../media/image23.jpeg"/><Relationship Id="rId1" Type="http://schemas.openxmlformats.org/officeDocument/2006/relationships/slideLayout" Target="../slideLayouts/slideLayout7.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4.xml"/><Relationship Id="rId4" Type="http://schemas.openxmlformats.org/officeDocument/2006/relationships/image" Target="../media/image36.jpeg"/></Relationships>
</file>

<file path=ppt/slides/_rels/slide23.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5.xml"/><Relationship Id="rId5" Type="http://schemas.openxmlformats.org/officeDocument/2006/relationships/image" Target="../media/image7.pn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06090"/>
          </a:xfrm>
          <a:ln>
            <a:noFill/>
          </a:ln>
        </p:spPr>
        <p:txBody>
          <a:bodyPr>
            <a:normAutofit/>
          </a:bodyPr>
          <a:lstStyle/>
          <a:p>
            <a:r>
              <a:rPr lang="uk-UA" sz="3600" dirty="0" smtClean="0">
                <a:solidFill>
                  <a:srgbClr val="002060"/>
                </a:solidFill>
                <a:latin typeface="Times New Roman" pitchFamily="18" charset="0"/>
                <a:ea typeface="Yu Gothic Light" pitchFamily="34" charset="-128"/>
                <a:cs typeface="Times New Roman" pitchFamily="18" charset="0"/>
              </a:rPr>
              <a:t>Модуль. Волейбол</a:t>
            </a:r>
            <a:endParaRPr lang="uk-UA" sz="3600" dirty="0">
              <a:solidFill>
                <a:srgbClr val="002060"/>
              </a:solidFill>
              <a:latin typeface="Times New Roman" pitchFamily="18" charset="0"/>
              <a:ea typeface="Yu Gothic Light" pitchFamily="34" charset="-128"/>
              <a:cs typeface="Times New Roman" pitchFamily="18" charset="0"/>
            </a:endParaRPr>
          </a:p>
        </p:txBody>
      </p:sp>
      <p:pic>
        <p:nvPicPr>
          <p:cNvPr id="1026" name="Picture 2" descr="C:\Users\Ekaterina\Downloads\images.jpg"/>
          <p:cNvPicPr>
            <a:picLocks noChangeAspect="1" noChangeArrowheads="1"/>
          </p:cNvPicPr>
          <p:nvPr/>
        </p:nvPicPr>
        <p:blipFill>
          <a:blip r:embed="rId2" cstate="print"/>
          <a:srcRect/>
          <a:stretch>
            <a:fillRect/>
          </a:stretch>
        </p:blipFill>
        <p:spPr bwMode="auto">
          <a:xfrm>
            <a:off x="1619672" y="1484784"/>
            <a:ext cx="6408712" cy="432048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D:\images.jpg"/>
          <p:cNvPicPr>
            <a:picLocks noChangeAspect="1" noChangeArrowheads="1"/>
          </p:cNvPicPr>
          <p:nvPr/>
        </p:nvPicPr>
        <p:blipFill>
          <a:blip r:embed="rId2" cstate="print"/>
          <a:srcRect/>
          <a:stretch>
            <a:fillRect/>
          </a:stretch>
        </p:blipFill>
        <p:spPr bwMode="auto">
          <a:xfrm>
            <a:off x="251520" y="332656"/>
            <a:ext cx="8712968" cy="604867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uk-UA" sz="3600" dirty="0" smtClean="0">
                <a:solidFill>
                  <a:srgbClr val="002060"/>
                </a:solidFill>
                <a:latin typeface="Times New Roman" pitchFamily="18" charset="0"/>
                <a:cs typeface="Times New Roman" pitchFamily="18" charset="0"/>
              </a:rPr>
              <a:t>Створення організаційної групи</a:t>
            </a:r>
            <a:endParaRPr lang="uk-UA" sz="3600" dirty="0">
              <a:solidFill>
                <a:srgbClr val="002060"/>
              </a:solidFill>
              <a:latin typeface="Times New Roman" pitchFamily="18" charset="0"/>
              <a:cs typeface="Times New Roman" pitchFamily="18" charset="0"/>
            </a:endParaRPr>
          </a:p>
        </p:txBody>
      </p:sp>
      <p:sp>
        <p:nvSpPr>
          <p:cNvPr id="3" name="Содержимое 2"/>
          <p:cNvSpPr>
            <a:spLocks noGrp="1"/>
          </p:cNvSpPr>
          <p:nvPr>
            <p:ph sz="half" idx="1"/>
          </p:nvPr>
        </p:nvSpPr>
        <p:spPr/>
        <p:txBody>
          <a:bodyPr>
            <a:normAutofit fontScale="92500" lnSpcReduction="20000"/>
          </a:bodyPr>
          <a:lstStyle/>
          <a:p>
            <a:pPr algn="just"/>
            <a:r>
              <a:rPr lang="ru-RU" dirty="0" smtClean="0">
                <a:latin typeface="Times New Roman" pitchFamily="18" charset="0"/>
                <a:cs typeface="Times New Roman" pitchFamily="18" charset="0"/>
              </a:rPr>
              <a:t>У лютому 1926 року при </a:t>
            </a:r>
            <a:r>
              <a:rPr lang="ru-RU" dirty="0" err="1" smtClean="0">
                <a:latin typeface="Times New Roman" pitchFamily="18" charset="0"/>
                <a:cs typeface="Times New Roman" pitchFamily="18" charset="0"/>
              </a:rPr>
              <a:t>Губернській</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раді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фізкультури</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створюють</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організаційну</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групу</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з</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розповсюдження</a:t>
            </a:r>
            <a:r>
              <a:rPr lang="ru-RU" dirty="0" smtClean="0">
                <a:latin typeface="Times New Roman" pitchFamily="18" charset="0"/>
                <a:cs typeface="Times New Roman" pitchFamily="18" charset="0"/>
              </a:rPr>
              <a:t> та </a:t>
            </a:r>
            <a:r>
              <a:rPr lang="ru-RU" dirty="0" err="1" smtClean="0">
                <a:latin typeface="Times New Roman" pitchFamily="18" charset="0"/>
                <a:cs typeface="Times New Roman" pitchFamily="18" charset="0"/>
              </a:rPr>
              <a:t>розвитку</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цього</a:t>
            </a:r>
            <a:r>
              <a:rPr lang="ru-RU" dirty="0" smtClean="0">
                <a:latin typeface="Times New Roman" pitchFamily="18" charset="0"/>
                <a:cs typeface="Times New Roman" pitchFamily="18" charset="0"/>
              </a:rPr>
              <a:t> виду спорту. </a:t>
            </a:r>
            <a:r>
              <a:rPr lang="ru-RU" dirty="0" err="1" smtClean="0">
                <a:latin typeface="Times New Roman" pitchFamily="18" charset="0"/>
                <a:cs typeface="Times New Roman" pitchFamily="18" charset="0"/>
              </a:rPr>
              <a:t>Всеукраїнський</a:t>
            </a:r>
            <a:r>
              <a:rPr lang="ru-RU" dirty="0" smtClean="0">
                <a:latin typeface="Times New Roman" pitchFamily="18" charset="0"/>
                <a:cs typeface="Times New Roman" pitchFamily="18" charset="0"/>
              </a:rPr>
              <a:t> спортивно -</a:t>
            </a:r>
            <a:r>
              <a:rPr lang="ru-RU" dirty="0" err="1" smtClean="0">
                <a:latin typeface="Times New Roman" pitchFamily="18" charset="0"/>
                <a:cs typeface="Times New Roman" pitchFamily="18" charset="0"/>
              </a:rPr>
              <a:t>технічний</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комітет</a:t>
            </a:r>
            <a:r>
              <a:rPr lang="ru-RU" dirty="0" smtClean="0">
                <a:latin typeface="Times New Roman" pitchFamily="18" charset="0"/>
                <a:cs typeface="Times New Roman" pitchFamily="18" charset="0"/>
              </a:rPr>
              <a:t> затвердив </a:t>
            </a:r>
            <a:r>
              <a:rPr lang="ru-RU" dirty="0" err="1" smtClean="0">
                <a:latin typeface="Times New Roman" pitchFamily="18" charset="0"/>
                <a:cs typeface="Times New Roman" pitchFamily="18" charset="0"/>
              </a:rPr>
              <a:t>єдині</a:t>
            </a:r>
            <a:r>
              <a:rPr lang="ru-RU" dirty="0" smtClean="0">
                <a:latin typeface="Times New Roman" pitchFamily="18" charset="0"/>
                <a:cs typeface="Times New Roman" pitchFamily="18" charset="0"/>
              </a:rPr>
              <a:t> правила. На той час у </a:t>
            </a:r>
            <a:r>
              <a:rPr lang="ru-RU" dirty="0" err="1" smtClean="0">
                <a:latin typeface="Times New Roman" pitchFamily="18" charset="0"/>
                <a:cs typeface="Times New Roman" pitchFamily="18" charset="0"/>
              </a:rPr>
              <a:t>Харкові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вже</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налічувалося</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близько</a:t>
            </a:r>
            <a:r>
              <a:rPr lang="ru-RU" dirty="0" smtClean="0">
                <a:latin typeface="Times New Roman" pitchFamily="18" charset="0"/>
                <a:cs typeface="Times New Roman" pitchFamily="18" charset="0"/>
              </a:rPr>
              <a:t> ста команд. </a:t>
            </a:r>
            <a:r>
              <a:rPr lang="ru-RU" dirty="0" err="1" smtClean="0">
                <a:latin typeface="Times New Roman" pitchFamily="18" charset="0"/>
                <a:cs typeface="Times New Roman" pitchFamily="18" charset="0"/>
              </a:rPr>
              <a:t>Створюються</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перші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колективи</a:t>
            </a:r>
            <a:r>
              <a:rPr lang="ru-RU" dirty="0" smtClean="0">
                <a:latin typeface="Times New Roman" pitchFamily="18" charset="0"/>
                <a:cs typeface="Times New Roman" pitchFamily="18" charset="0"/>
              </a:rPr>
              <a:t> в </a:t>
            </a:r>
            <a:r>
              <a:rPr lang="ru-RU" dirty="0" err="1" smtClean="0">
                <a:latin typeface="Times New Roman" pitchFamily="18" charset="0"/>
                <a:cs typeface="Times New Roman" pitchFamily="18" charset="0"/>
              </a:rPr>
              <a:t>Дніпропетровську</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Одесі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Києві</a:t>
            </a:r>
            <a:r>
              <a:rPr lang="ru-RU" dirty="0" smtClean="0">
                <a:latin typeface="Times New Roman" pitchFamily="18" charset="0"/>
                <a:cs typeface="Times New Roman" pitchFamily="18" charset="0"/>
              </a:rPr>
              <a:t>.</a:t>
            </a:r>
            <a:endParaRPr lang="uk-UA" dirty="0">
              <a:latin typeface="Times New Roman" pitchFamily="18" charset="0"/>
              <a:cs typeface="Times New Roman" pitchFamily="18" charset="0"/>
            </a:endParaRPr>
          </a:p>
        </p:txBody>
      </p:sp>
      <p:pic>
        <p:nvPicPr>
          <p:cNvPr id="7170" name="Picture 2" descr="C:\Users\Ekaterina\Downloads\slide_7.jpg"/>
          <p:cNvPicPr>
            <a:picLocks noGrp="1" noChangeAspect="1" noChangeArrowheads="1"/>
          </p:cNvPicPr>
          <p:nvPr>
            <p:ph sz="half" idx="2"/>
          </p:nvPr>
        </p:nvPicPr>
        <p:blipFill>
          <a:blip r:embed="rId2" cstate="print"/>
          <a:stretch>
            <a:fillRect/>
          </a:stretch>
        </p:blipFill>
        <p:spPr bwMode="auto">
          <a:xfrm>
            <a:off x="4788024" y="1412776"/>
            <a:ext cx="4038600" cy="475252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600" dirty="0" err="1" smtClean="0">
                <a:solidFill>
                  <a:srgbClr val="002060"/>
                </a:solidFill>
                <a:latin typeface="Times New Roman" pitchFamily="18" charset="0"/>
                <a:cs typeface="Times New Roman" pitchFamily="18" charset="0"/>
              </a:rPr>
              <a:t>Першість</a:t>
            </a:r>
            <a:r>
              <a:rPr lang="ru-RU" sz="3600" dirty="0" smtClean="0">
                <a:solidFill>
                  <a:srgbClr val="002060"/>
                </a:solidFill>
                <a:latin typeface="Times New Roman" pitchFamily="18" charset="0"/>
                <a:cs typeface="Times New Roman" pitchFamily="18" charset="0"/>
              </a:rPr>
              <a:t> </a:t>
            </a:r>
            <a:r>
              <a:rPr lang="ru-RU" sz="3600" dirty="0" err="1" smtClean="0">
                <a:solidFill>
                  <a:srgbClr val="002060"/>
                </a:solidFill>
                <a:latin typeface="Times New Roman" pitchFamily="18" charset="0"/>
                <a:cs typeface="Times New Roman" pitchFamily="18" charset="0"/>
              </a:rPr>
              <a:t>України</a:t>
            </a:r>
            <a:r>
              <a:rPr lang="ru-RU" sz="3600" dirty="0" smtClean="0">
                <a:solidFill>
                  <a:srgbClr val="002060"/>
                </a:solidFill>
                <a:latin typeface="Times New Roman" pitchFamily="18" charset="0"/>
                <a:cs typeface="Times New Roman" pitchFamily="18" charset="0"/>
              </a:rPr>
              <a:t> </a:t>
            </a:r>
            <a:r>
              <a:rPr lang="ru-RU" sz="3600" dirty="0" err="1" smtClean="0">
                <a:solidFill>
                  <a:srgbClr val="002060"/>
                </a:solidFill>
                <a:latin typeface="Times New Roman" pitchFamily="18" charset="0"/>
                <a:cs typeface="Times New Roman" pitchFamily="18" charset="0"/>
              </a:rPr>
              <a:t>з</a:t>
            </a:r>
            <a:r>
              <a:rPr lang="ru-RU" sz="3600" dirty="0" smtClean="0">
                <a:solidFill>
                  <a:srgbClr val="002060"/>
                </a:solidFill>
                <a:latin typeface="Times New Roman" pitchFamily="18" charset="0"/>
                <a:cs typeface="Times New Roman" pitchFamily="18" charset="0"/>
              </a:rPr>
              <a:t> волейболу</a:t>
            </a:r>
            <a:endParaRPr lang="uk-UA" sz="3600" dirty="0">
              <a:solidFill>
                <a:srgbClr val="002060"/>
              </a:solidFill>
              <a:latin typeface="Times New Roman" pitchFamily="18" charset="0"/>
              <a:cs typeface="Times New Roman" pitchFamily="18" charset="0"/>
            </a:endParaRPr>
          </a:p>
        </p:txBody>
      </p:sp>
      <p:sp>
        <p:nvSpPr>
          <p:cNvPr id="3" name="Содержимое 2"/>
          <p:cNvSpPr>
            <a:spLocks noGrp="1"/>
          </p:cNvSpPr>
          <p:nvPr>
            <p:ph sz="half" idx="1"/>
          </p:nvPr>
        </p:nvSpPr>
        <p:spPr/>
        <p:txBody>
          <a:bodyPr>
            <a:normAutofit fontScale="77500" lnSpcReduction="20000"/>
          </a:bodyPr>
          <a:lstStyle/>
          <a:p>
            <a:pPr algn="just"/>
            <a:r>
              <a:rPr lang="uk-UA" dirty="0" smtClean="0">
                <a:latin typeface="Times New Roman" pitchFamily="18" charset="0"/>
                <a:cs typeface="Times New Roman" pitchFamily="18" charset="0"/>
              </a:rPr>
              <a:t>1927 року в Харкові відбулася першість України. У змаганнях взяли участь колективи з 11 міст. Перемогу святкували дніпропетровці. Цей турнір, висловлюючись сучасною термінологією, став доброю перевіркою сил перед стартом Всесоюзної спартакіади, яка відбулася в серпні 1928-го.</a:t>
            </a:r>
            <a:r>
              <a:rPr lang="ru-RU" dirty="0" smtClean="0">
                <a:latin typeface="Times New Roman" pitchFamily="18" charset="0"/>
                <a:cs typeface="Times New Roman" pitchFamily="18" charset="0"/>
              </a:rPr>
              <a:t> У </a:t>
            </a:r>
            <a:r>
              <a:rPr lang="ru-RU" dirty="0" err="1" smtClean="0">
                <a:latin typeface="Times New Roman" pitchFamily="18" charset="0"/>
                <a:cs typeface="Times New Roman" pitchFamily="18" charset="0"/>
              </a:rPr>
              <a:t>фінальному</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матчі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українці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з</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рахунком</a:t>
            </a:r>
            <a:r>
              <a:rPr lang="ru-RU" dirty="0" smtClean="0">
                <a:latin typeface="Times New Roman" pitchFamily="18" charset="0"/>
                <a:cs typeface="Times New Roman" pitchFamily="18" charset="0"/>
              </a:rPr>
              <a:t> 2:0 </a:t>
            </a:r>
            <a:r>
              <a:rPr lang="ru-RU" dirty="0" err="1" smtClean="0">
                <a:latin typeface="Times New Roman" pitchFamily="18" charset="0"/>
                <a:cs typeface="Times New Roman" pitchFamily="18" charset="0"/>
              </a:rPr>
              <a:t>переграли</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господарів</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майданчика</a:t>
            </a:r>
            <a:r>
              <a:rPr lang="ru-RU" dirty="0" smtClean="0">
                <a:latin typeface="Times New Roman" pitchFamily="18" charset="0"/>
                <a:cs typeface="Times New Roman" pitchFamily="18" charset="0"/>
              </a:rPr>
              <a:t> – </a:t>
            </a:r>
            <a:r>
              <a:rPr lang="ru-RU" dirty="0" err="1" smtClean="0">
                <a:latin typeface="Times New Roman" pitchFamily="18" charset="0"/>
                <a:cs typeface="Times New Roman" pitchFamily="18" charset="0"/>
              </a:rPr>
              <a:t>москвичів</a:t>
            </a:r>
            <a:r>
              <a:rPr lang="ru-RU" dirty="0" smtClean="0">
                <a:latin typeface="Times New Roman" pitchFamily="18" charset="0"/>
                <a:cs typeface="Times New Roman" pitchFamily="18" charset="0"/>
              </a:rPr>
              <a:t>. Таким чином, </a:t>
            </a:r>
            <a:r>
              <a:rPr lang="ru-RU" dirty="0" err="1" smtClean="0">
                <a:latin typeface="Times New Roman" pitchFamily="18" charset="0"/>
                <a:cs typeface="Times New Roman" pitchFamily="18" charset="0"/>
              </a:rPr>
              <a:t>наші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гравці</a:t>
            </a:r>
            <a:r>
              <a:rPr lang="ru-RU" dirty="0" smtClean="0">
                <a:latin typeface="Times New Roman" pitchFamily="18" charset="0"/>
                <a:cs typeface="Times New Roman" pitchFamily="18" charset="0"/>
              </a:rPr>
              <a:t> стали першими </a:t>
            </a:r>
            <a:r>
              <a:rPr lang="ru-RU" dirty="0" err="1" smtClean="0">
                <a:latin typeface="Times New Roman" pitchFamily="18" charset="0"/>
                <a:cs typeface="Times New Roman" pitchFamily="18" charset="0"/>
              </a:rPr>
              <a:t>тріумфаторами</a:t>
            </a:r>
            <a:r>
              <a:rPr lang="ru-RU" dirty="0" smtClean="0">
                <a:latin typeface="Times New Roman" pitchFamily="18" charset="0"/>
                <a:cs typeface="Times New Roman" pitchFamily="18" charset="0"/>
              </a:rPr>
              <a:t> у </a:t>
            </a:r>
            <a:r>
              <a:rPr lang="ru-RU" dirty="0" err="1" smtClean="0">
                <a:latin typeface="Times New Roman" pitchFamily="18" charset="0"/>
                <a:cs typeface="Times New Roman" pitchFamily="18" charset="0"/>
              </a:rPr>
              <a:t>всесоюзних</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змаганнях</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Жіночий</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колектив</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посів</a:t>
            </a:r>
            <a:r>
              <a:rPr lang="ru-RU" dirty="0" smtClean="0">
                <a:latin typeface="Times New Roman" pitchFamily="18" charset="0"/>
                <a:cs typeface="Times New Roman" pitchFamily="18" charset="0"/>
              </a:rPr>
              <a:t> друге </a:t>
            </a:r>
            <a:r>
              <a:rPr lang="ru-RU" dirty="0" err="1" smtClean="0">
                <a:latin typeface="Times New Roman" pitchFamily="18" charset="0"/>
                <a:cs typeface="Times New Roman" pitchFamily="18" charset="0"/>
              </a:rPr>
              <a:t>місце</a:t>
            </a:r>
            <a:r>
              <a:rPr lang="ru-RU" dirty="0" smtClean="0">
                <a:latin typeface="Times New Roman" pitchFamily="18" charset="0"/>
                <a:cs typeface="Times New Roman" pitchFamily="18" charset="0"/>
              </a:rPr>
              <a:t>.</a:t>
            </a:r>
            <a:endParaRPr lang="uk-UA" dirty="0">
              <a:latin typeface="Times New Roman" pitchFamily="18" charset="0"/>
              <a:cs typeface="Times New Roman" pitchFamily="18" charset="0"/>
            </a:endParaRPr>
          </a:p>
        </p:txBody>
      </p:sp>
      <p:pic>
        <p:nvPicPr>
          <p:cNvPr id="1026" name="Picture 2" descr="D:\istoria-volleybola.jpg"/>
          <p:cNvPicPr>
            <a:picLocks noGrp="1" noChangeAspect="1" noChangeArrowheads="1"/>
          </p:cNvPicPr>
          <p:nvPr>
            <p:ph sz="half" idx="2"/>
          </p:nvPr>
        </p:nvPicPr>
        <p:blipFill>
          <a:blip r:embed="rId2" cstate="print"/>
          <a:stretch>
            <a:fillRect/>
          </a:stretch>
        </p:blipFill>
        <p:spPr bwMode="auto">
          <a:xfrm>
            <a:off x="4788024" y="1412776"/>
            <a:ext cx="4104456" cy="489654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uk-UA" sz="3600" dirty="0" smtClean="0">
                <a:solidFill>
                  <a:srgbClr val="002060"/>
                </a:solidFill>
                <a:latin typeface="Times New Roman" pitchFamily="18" charset="0"/>
                <a:cs typeface="Times New Roman" pitchFamily="18" charset="0"/>
              </a:rPr>
              <a:t>Волейбольне свято</a:t>
            </a:r>
            <a:endParaRPr lang="uk-UA" sz="3600" dirty="0">
              <a:solidFill>
                <a:srgbClr val="002060"/>
              </a:solidFill>
              <a:latin typeface="Times New Roman" pitchFamily="18" charset="0"/>
              <a:cs typeface="Times New Roman" pitchFamily="18" charset="0"/>
            </a:endParaRPr>
          </a:p>
        </p:txBody>
      </p:sp>
      <p:sp>
        <p:nvSpPr>
          <p:cNvPr id="3" name="Содержимое 2"/>
          <p:cNvSpPr>
            <a:spLocks noGrp="1"/>
          </p:cNvSpPr>
          <p:nvPr>
            <p:ph sz="half" idx="1"/>
          </p:nvPr>
        </p:nvSpPr>
        <p:spPr/>
        <p:txBody>
          <a:bodyPr>
            <a:normAutofit fontScale="85000" lnSpcReduction="20000"/>
          </a:bodyPr>
          <a:lstStyle/>
          <a:p>
            <a:pPr algn="just"/>
            <a:r>
              <a:rPr lang="uk-UA" dirty="0" smtClean="0">
                <a:latin typeface="Times New Roman" pitchFamily="18" charset="0"/>
                <a:cs typeface="Times New Roman" pitchFamily="18" charset="0"/>
              </a:rPr>
              <a:t>У квітні 1933 року в Дніпропетровську стартувало так зване волейбольне свято – згодом воно перетворилося на чемпіонат СРСР.</a:t>
            </a:r>
            <a:br>
              <a:rPr lang="uk-UA" dirty="0" smtClean="0">
                <a:latin typeface="Times New Roman" pitchFamily="18" charset="0"/>
                <a:cs typeface="Times New Roman" pitchFamily="18" charset="0"/>
              </a:rPr>
            </a:br>
            <a:r>
              <a:rPr lang="uk-UA" dirty="0" smtClean="0">
                <a:latin typeface="Times New Roman" pitchFamily="18" charset="0"/>
                <a:cs typeface="Times New Roman" pitchFamily="18" charset="0"/>
              </a:rPr>
              <a:t>Зокрема прекрасний український жіночий колектив у Харкові створив Георгій </a:t>
            </a:r>
            <a:r>
              <a:rPr lang="uk-UA" dirty="0" err="1" smtClean="0">
                <a:latin typeface="Times New Roman" pitchFamily="18" charset="0"/>
                <a:cs typeface="Times New Roman" pitchFamily="18" charset="0"/>
              </a:rPr>
              <a:t>Шелекетін</a:t>
            </a:r>
            <a:r>
              <a:rPr lang="uk-UA" dirty="0" smtClean="0">
                <a:latin typeface="Times New Roman" pitchFamily="18" charset="0"/>
                <a:cs typeface="Times New Roman" pitchFamily="18" charset="0"/>
              </a:rPr>
              <a:t>. У складі слобожанської чоловічої дружини відмінно діяв Олексій </a:t>
            </a:r>
            <a:r>
              <a:rPr lang="uk-UA" dirty="0" err="1" smtClean="0">
                <a:latin typeface="Times New Roman" pitchFamily="18" charset="0"/>
                <a:cs typeface="Times New Roman" pitchFamily="18" charset="0"/>
              </a:rPr>
              <a:t>Єсипенко</a:t>
            </a:r>
            <a:r>
              <a:rPr lang="uk-UA" dirty="0" smtClean="0">
                <a:latin typeface="Times New Roman" pitchFamily="18" charset="0"/>
                <a:cs typeface="Times New Roman" pitchFamily="18" charset="0"/>
              </a:rPr>
              <a:t>. У збірній Дніпропетровська своєю неординарною грою вирізнявся популярний на той час волейболіст Семен Великий.</a:t>
            </a:r>
            <a:endParaRPr lang="uk-UA" dirty="0">
              <a:latin typeface="Times New Roman" pitchFamily="18" charset="0"/>
              <a:cs typeface="Times New Roman" pitchFamily="18" charset="0"/>
            </a:endParaRPr>
          </a:p>
        </p:txBody>
      </p:sp>
      <p:sp>
        <p:nvSpPr>
          <p:cNvPr id="7" name="Содержимое 6"/>
          <p:cNvSpPr>
            <a:spLocks noGrp="1"/>
          </p:cNvSpPr>
          <p:nvPr>
            <p:ph sz="half" idx="2"/>
          </p:nvPr>
        </p:nvSpPr>
        <p:spPr/>
        <p:txBody>
          <a:bodyPr>
            <a:normAutofit fontScale="85000" lnSpcReduction="20000"/>
          </a:bodyPr>
          <a:lstStyle/>
          <a:p>
            <a:endParaRPr lang="uk-UA"/>
          </a:p>
        </p:txBody>
      </p:sp>
      <p:pic>
        <p:nvPicPr>
          <p:cNvPr id="9219" name="Picture 3" descr="C:\Users\Ekaterina\Downloads\7384196_8022024.jpg"/>
          <p:cNvPicPr>
            <a:picLocks noChangeAspect="1" noChangeArrowheads="1"/>
          </p:cNvPicPr>
          <p:nvPr/>
        </p:nvPicPr>
        <p:blipFill>
          <a:blip r:embed="rId2" cstate="print"/>
          <a:srcRect/>
          <a:stretch>
            <a:fillRect/>
          </a:stretch>
        </p:blipFill>
        <p:spPr bwMode="auto">
          <a:xfrm>
            <a:off x="4572000" y="1412776"/>
            <a:ext cx="4320480" cy="496855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uk-UA" sz="3600" dirty="0" smtClean="0">
                <a:solidFill>
                  <a:srgbClr val="002060"/>
                </a:solidFill>
                <a:latin typeface="Times New Roman" pitchFamily="18" charset="0"/>
                <a:cs typeface="Times New Roman" pitchFamily="18" charset="0"/>
              </a:rPr>
              <a:t>Олімпіада 1964 року</a:t>
            </a:r>
            <a:endParaRPr lang="uk-UA" sz="3600" dirty="0">
              <a:solidFill>
                <a:srgbClr val="002060"/>
              </a:solidFill>
              <a:latin typeface="Times New Roman" pitchFamily="18" charset="0"/>
              <a:cs typeface="Times New Roman" pitchFamily="18" charset="0"/>
            </a:endParaRPr>
          </a:p>
        </p:txBody>
      </p:sp>
      <p:sp>
        <p:nvSpPr>
          <p:cNvPr id="3" name="Содержимое 2"/>
          <p:cNvSpPr>
            <a:spLocks noGrp="1"/>
          </p:cNvSpPr>
          <p:nvPr>
            <p:ph sz="half" idx="1"/>
          </p:nvPr>
        </p:nvSpPr>
        <p:spPr/>
        <p:txBody>
          <a:bodyPr>
            <a:normAutofit fontScale="92500" lnSpcReduction="10000"/>
          </a:bodyPr>
          <a:lstStyle/>
          <a:p>
            <a:pPr algn="just"/>
            <a:r>
              <a:rPr lang="uk-UA" sz="2400" dirty="0" smtClean="0">
                <a:latin typeface="Times New Roman" pitchFamily="18" charset="0"/>
                <a:cs typeface="Times New Roman" pitchFamily="18" charset="0"/>
              </a:rPr>
              <a:t>На Олімпійських іграх 1964 року харків’яни Юрій </a:t>
            </a:r>
            <a:r>
              <a:rPr lang="uk-UA" sz="2400" dirty="0" err="1" smtClean="0">
                <a:latin typeface="Times New Roman" pitchFamily="18" charset="0"/>
                <a:cs typeface="Times New Roman" pitchFamily="18" charset="0"/>
              </a:rPr>
              <a:t>Венгеровський</a:t>
            </a:r>
            <a:r>
              <a:rPr lang="uk-UA" sz="2400" dirty="0" smtClean="0">
                <a:latin typeface="Times New Roman" pitchFamily="18" charset="0"/>
                <a:cs typeface="Times New Roman" pitchFamily="18" charset="0"/>
              </a:rPr>
              <a:t>, Юрій </a:t>
            </a:r>
            <a:r>
              <a:rPr lang="uk-UA" sz="2400" dirty="0" err="1" smtClean="0">
                <a:latin typeface="Times New Roman" pitchFamily="18" charset="0"/>
                <a:cs typeface="Times New Roman" pitchFamily="18" charset="0"/>
              </a:rPr>
              <a:t>Поярков</a:t>
            </a:r>
            <a:r>
              <a:rPr lang="uk-UA" sz="2400" dirty="0" smtClean="0">
                <a:latin typeface="Times New Roman" pitchFamily="18" charset="0"/>
                <a:cs typeface="Times New Roman" pitchFamily="18" charset="0"/>
              </a:rPr>
              <a:t>, одесит Едуард Сибіряков у складі радянської команди здобули золоті медалі. На той час, до речі, </a:t>
            </a:r>
            <a:r>
              <a:rPr lang="uk-UA" sz="2400" dirty="0" err="1" smtClean="0">
                <a:latin typeface="Times New Roman" pitchFamily="18" charset="0"/>
                <a:cs typeface="Times New Roman" pitchFamily="18" charset="0"/>
              </a:rPr>
              <a:t>Поярков</a:t>
            </a:r>
            <a:r>
              <a:rPr lang="uk-UA" sz="2400" dirty="0" smtClean="0">
                <a:latin typeface="Times New Roman" pitchFamily="18" charset="0"/>
                <a:cs typeface="Times New Roman" pitchFamily="18" charset="0"/>
              </a:rPr>
              <a:t> був уже дворазовим чемпіоном світу, а </a:t>
            </a:r>
            <a:r>
              <a:rPr lang="uk-UA" sz="2400" dirty="0" err="1" smtClean="0">
                <a:latin typeface="Times New Roman" pitchFamily="18" charset="0"/>
                <a:cs typeface="Times New Roman" pitchFamily="18" charset="0"/>
              </a:rPr>
              <a:t>Венгеровський</a:t>
            </a:r>
            <a:r>
              <a:rPr lang="uk-UA" sz="2400" dirty="0" smtClean="0">
                <a:latin typeface="Times New Roman" pitchFamily="18" charset="0"/>
                <a:cs typeface="Times New Roman" pitchFamily="18" charset="0"/>
              </a:rPr>
              <a:t> і Сибіряков мали по одному такому титулу.</a:t>
            </a:r>
          </a:p>
          <a:p>
            <a:pPr algn="just"/>
            <a:r>
              <a:rPr lang="uk-UA" sz="2400" dirty="0" smtClean="0">
                <a:latin typeface="Times New Roman" pitchFamily="18" charset="0"/>
                <a:cs typeface="Times New Roman" pitchFamily="18" charset="0"/>
              </a:rPr>
              <a:t/>
            </a:r>
            <a:br>
              <a:rPr lang="uk-UA" sz="2400" dirty="0" smtClean="0">
                <a:latin typeface="Times New Roman" pitchFamily="18" charset="0"/>
                <a:cs typeface="Times New Roman" pitchFamily="18" charset="0"/>
              </a:rPr>
            </a:br>
            <a:endParaRPr lang="uk-UA" sz="2400" dirty="0">
              <a:latin typeface="Times New Roman" pitchFamily="18" charset="0"/>
              <a:cs typeface="Times New Roman" pitchFamily="18" charset="0"/>
            </a:endParaRPr>
          </a:p>
        </p:txBody>
      </p:sp>
      <p:pic>
        <p:nvPicPr>
          <p:cNvPr id="11266" name="Picture 2" descr="C:\Users\Ekaterina\Downloads\7384196_8022024.jpg"/>
          <p:cNvPicPr>
            <a:picLocks noGrp="1" noChangeAspect="1" noChangeArrowheads="1"/>
          </p:cNvPicPr>
          <p:nvPr>
            <p:ph sz="half" idx="2"/>
          </p:nvPr>
        </p:nvPicPr>
        <p:blipFill>
          <a:blip r:embed="rId2" cstate="print"/>
          <a:stretch>
            <a:fillRect/>
          </a:stretch>
        </p:blipFill>
        <p:spPr bwMode="auto">
          <a:xfrm>
            <a:off x="4572000" y="1412776"/>
            <a:ext cx="4427984" cy="496855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C:\Users\Ekaterina\Downloads\cccp1964.jpg"/>
          <p:cNvPicPr>
            <a:picLocks noChangeAspect="1" noChangeArrowheads="1"/>
          </p:cNvPicPr>
          <p:nvPr/>
        </p:nvPicPr>
        <p:blipFill>
          <a:blip r:embed="rId3" cstate="print"/>
          <a:srcRect/>
          <a:stretch>
            <a:fillRect/>
          </a:stretch>
        </p:blipFill>
        <p:spPr bwMode="auto">
          <a:xfrm>
            <a:off x="683568" y="3212976"/>
            <a:ext cx="4286250" cy="3028950"/>
          </a:xfrm>
          <a:prstGeom prst="rect">
            <a:avLst/>
          </a:prstGeom>
          <a:noFill/>
        </p:spPr>
      </p:pic>
      <p:pic>
        <p:nvPicPr>
          <p:cNvPr id="12291" name="Picture 3" descr="C:\Users\Ekaterina\Downloads\images.jpg"/>
          <p:cNvPicPr>
            <a:picLocks noChangeAspect="1" noChangeArrowheads="1"/>
          </p:cNvPicPr>
          <p:nvPr/>
        </p:nvPicPr>
        <p:blipFill>
          <a:blip r:embed="rId4" cstate="print"/>
          <a:srcRect/>
          <a:stretch>
            <a:fillRect/>
          </a:stretch>
        </p:blipFill>
        <p:spPr bwMode="auto">
          <a:xfrm>
            <a:off x="755576" y="404664"/>
            <a:ext cx="1428750" cy="1905000"/>
          </a:xfrm>
          <a:prstGeom prst="rect">
            <a:avLst/>
          </a:prstGeom>
          <a:noFill/>
        </p:spPr>
      </p:pic>
      <p:pic>
        <p:nvPicPr>
          <p:cNvPr id="12292" name="Picture 4" descr="C:\Users\Ekaterina\Downloads\v-13.jpg"/>
          <p:cNvPicPr>
            <a:picLocks noChangeAspect="1" noChangeArrowheads="1"/>
          </p:cNvPicPr>
          <p:nvPr/>
        </p:nvPicPr>
        <p:blipFill>
          <a:blip r:embed="rId5" cstate="print"/>
          <a:srcRect/>
          <a:stretch>
            <a:fillRect/>
          </a:stretch>
        </p:blipFill>
        <p:spPr bwMode="auto">
          <a:xfrm>
            <a:off x="5364088" y="260648"/>
            <a:ext cx="2997200" cy="3096344"/>
          </a:xfrm>
          <a:prstGeom prst="rect">
            <a:avLst/>
          </a:prstGeom>
          <a:noFill/>
        </p:spPr>
      </p:pic>
      <p:pic>
        <p:nvPicPr>
          <p:cNvPr id="12293" name="Picture 5" descr="D:\Виктор_Михальчук.jpg"/>
          <p:cNvPicPr>
            <a:picLocks noChangeAspect="1" noChangeArrowheads="1"/>
          </p:cNvPicPr>
          <p:nvPr/>
        </p:nvPicPr>
        <p:blipFill>
          <a:blip r:embed="rId6" cstate="print"/>
          <a:srcRect/>
          <a:stretch>
            <a:fillRect/>
          </a:stretch>
        </p:blipFill>
        <p:spPr bwMode="auto">
          <a:xfrm>
            <a:off x="6012160" y="4149080"/>
            <a:ext cx="2232248" cy="1651248"/>
          </a:xfrm>
          <a:prstGeom prst="rect">
            <a:avLst/>
          </a:prstGeom>
          <a:noFill/>
        </p:spPr>
      </p:pic>
      <p:pic>
        <p:nvPicPr>
          <p:cNvPr id="12294" name="Picture 6" descr="D:\images.jpg"/>
          <p:cNvPicPr>
            <a:picLocks noChangeAspect="1" noChangeArrowheads="1"/>
          </p:cNvPicPr>
          <p:nvPr/>
        </p:nvPicPr>
        <p:blipFill>
          <a:blip r:embed="rId7" cstate="print"/>
          <a:srcRect/>
          <a:stretch>
            <a:fillRect/>
          </a:stretch>
        </p:blipFill>
        <p:spPr bwMode="auto">
          <a:xfrm>
            <a:off x="3131840" y="548680"/>
            <a:ext cx="1428750" cy="2009775"/>
          </a:xfrm>
          <a:prstGeom prst="rect">
            <a:avLst/>
          </a:prstGeom>
          <a:noFill/>
        </p:spPr>
      </p:pic>
      <p:sp>
        <p:nvSpPr>
          <p:cNvPr id="7" name="TextBox 6"/>
          <p:cNvSpPr txBox="1"/>
          <p:nvPr/>
        </p:nvSpPr>
        <p:spPr>
          <a:xfrm>
            <a:off x="395536" y="2420888"/>
            <a:ext cx="2160240" cy="646331"/>
          </a:xfrm>
          <a:prstGeom prst="rect">
            <a:avLst/>
          </a:prstGeom>
          <a:noFill/>
        </p:spPr>
        <p:txBody>
          <a:bodyPr wrap="square" rtlCol="0">
            <a:spAutoFit/>
          </a:bodyPr>
          <a:lstStyle/>
          <a:p>
            <a:pPr algn="ctr"/>
            <a:r>
              <a:rPr lang="uk-UA" dirty="0" smtClean="0">
                <a:latin typeface="Times New Roman" pitchFamily="18" charset="0"/>
                <a:cs typeface="Times New Roman" pitchFamily="18" charset="0"/>
              </a:rPr>
              <a:t>Юрій </a:t>
            </a:r>
            <a:r>
              <a:rPr lang="uk-UA" dirty="0" err="1" smtClean="0">
                <a:latin typeface="Times New Roman" pitchFamily="18" charset="0"/>
                <a:cs typeface="Times New Roman" pitchFamily="18" charset="0"/>
              </a:rPr>
              <a:t>Венгеровський</a:t>
            </a:r>
            <a:endParaRPr lang="uk-UA" dirty="0">
              <a:latin typeface="Times New Roman" pitchFamily="18" charset="0"/>
              <a:cs typeface="Times New Roman" pitchFamily="18" charset="0"/>
            </a:endParaRPr>
          </a:p>
        </p:txBody>
      </p:sp>
      <p:sp>
        <p:nvSpPr>
          <p:cNvPr id="8" name="TextBox 7"/>
          <p:cNvSpPr txBox="1"/>
          <p:nvPr/>
        </p:nvSpPr>
        <p:spPr>
          <a:xfrm>
            <a:off x="2987825" y="2852936"/>
            <a:ext cx="2160240" cy="369332"/>
          </a:xfrm>
          <a:prstGeom prst="rect">
            <a:avLst/>
          </a:prstGeom>
          <a:noFill/>
        </p:spPr>
        <p:txBody>
          <a:bodyPr wrap="square" rtlCol="0">
            <a:spAutoFit/>
          </a:bodyPr>
          <a:lstStyle/>
          <a:p>
            <a:r>
              <a:rPr lang="uk-UA" dirty="0" smtClean="0">
                <a:latin typeface="Times New Roman" pitchFamily="18" charset="0"/>
                <a:cs typeface="Times New Roman" pitchFamily="18" charset="0"/>
              </a:rPr>
              <a:t>Борис Терещук</a:t>
            </a:r>
            <a:endParaRPr lang="uk-UA" dirty="0">
              <a:latin typeface="Times New Roman" pitchFamily="18" charset="0"/>
              <a:cs typeface="Times New Roman" pitchFamily="18" charset="0"/>
            </a:endParaRPr>
          </a:p>
        </p:txBody>
      </p:sp>
      <p:sp>
        <p:nvSpPr>
          <p:cNvPr id="9" name="TextBox 8"/>
          <p:cNvSpPr txBox="1"/>
          <p:nvPr/>
        </p:nvSpPr>
        <p:spPr>
          <a:xfrm>
            <a:off x="5868144" y="3429000"/>
            <a:ext cx="2294485" cy="369332"/>
          </a:xfrm>
          <a:prstGeom prst="rect">
            <a:avLst/>
          </a:prstGeom>
          <a:noFill/>
        </p:spPr>
        <p:txBody>
          <a:bodyPr wrap="square" rtlCol="0">
            <a:spAutoFit/>
          </a:bodyPr>
          <a:lstStyle/>
          <a:p>
            <a:pPr algn="ctr"/>
            <a:r>
              <a:rPr lang="uk-UA" dirty="0" smtClean="0">
                <a:latin typeface="Times New Roman" pitchFamily="18" charset="0"/>
                <a:cs typeface="Times New Roman" pitchFamily="18" charset="0"/>
              </a:rPr>
              <a:t>Юрій </a:t>
            </a:r>
            <a:r>
              <a:rPr lang="uk-UA" dirty="0" err="1" smtClean="0">
                <a:latin typeface="Times New Roman" pitchFamily="18" charset="0"/>
                <a:cs typeface="Times New Roman" pitchFamily="18" charset="0"/>
              </a:rPr>
              <a:t>Поярков</a:t>
            </a:r>
            <a:endParaRPr lang="uk-UA" dirty="0">
              <a:latin typeface="Times New Roman" pitchFamily="18" charset="0"/>
              <a:cs typeface="Times New Roman" pitchFamily="18" charset="0"/>
            </a:endParaRPr>
          </a:p>
        </p:txBody>
      </p:sp>
      <p:sp>
        <p:nvSpPr>
          <p:cNvPr id="10" name="TextBox 9"/>
          <p:cNvSpPr txBox="1"/>
          <p:nvPr/>
        </p:nvSpPr>
        <p:spPr>
          <a:xfrm>
            <a:off x="6228184" y="5949280"/>
            <a:ext cx="2304256" cy="369332"/>
          </a:xfrm>
          <a:prstGeom prst="rect">
            <a:avLst/>
          </a:prstGeom>
          <a:noFill/>
        </p:spPr>
        <p:txBody>
          <a:bodyPr wrap="square" rtlCol="0">
            <a:spAutoFit/>
          </a:bodyPr>
          <a:lstStyle/>
          <a:p>
            <a:pPr algn="ctr"/>
            <a:r>
              <a:rPr lang="uk-UA" dirty="0" smtClean="0">
                <a:latin typeface="Times New Roman" pitchFamily="18" charset="0"/>
                <a:cs typeface="Times New Roman" pitchFamily="18" charset="0"/>
              </a:rPr>
              <a:t>Віктор Михальчук</a:t>
            </a:r>
            <a:endParaRPr lang="uk-UA" dirty="0">
              <a:latin typeface="Times New Roman" pitchFamily="18" charset="0"/>
              <a:cs typeface="Times New Roman" pitchFamily="18" charset="0"/>
            </a:endParaRPr>
          </a:p>
        </p:txBody>
      </p:sp>
      <p:sp>
        <p:nvSpPr>
          <p:cNvPr id="11" name="TextBox 10"/>
          <p:cNvSpPr txBox="1"/>
          <p:nvPr/>
        </p:nvSpPr>
        <p:spPr>
          <a:xfrm>
            <a:off x="971600" y="6021288"/>
            <a:ext cx="3672408" cy="369332"/>
          </a:xfrm>
          <a:prstGeom prst="rect">
            <a:avLst/>
          </a:prstGeom>
          <a:noFill/>
        </p:spPr>
        <p:txBody>
          <a:bodyPr wrap="square" rtlCol="0">
            <a:spAutoFit/>
          </a:bodyPr>
          <a:lstStyle/>
          <a:p>
            <a:pPr algn="ctr"/>
            <a:r>
              <a:rPr lang="uk-UA" dirty="0" smtClean="0">
                <a:latin typeface="Times New Roman" pitchFamily="18" charset="0"/>
                <a:cs typeface="Times New Roman" pitchFamily="18" charset="0"/>
              </a:rPr>
              <a:t>Олімпійське золото – 1964 рік</a:t>
            </a:r>
            <a:endParaRPr lang="uk-UA"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uk-UA" sz="3600" dirty="0" smtClean="0">
                <a:solidFill>
                  <a:srgbClr val="002060"/>
                </a:solidFill>
                <a:latin typeface="Times New Roman" pitchFamily="18" charset="0"/>
                <a:cs typeface="Times New Roman" pitchFamily="18" charset="0"/>
              </a:rPr>
              <a:t>Обладнання для гри у волейбол</a:t>
            </a:r>
          </a:p>
        </p:txBody>
      </p:sp>
      <p:pic>
        <p:nvPicPr>
          <p:cNvPr id="2051" name="Picture 3" descr="C:\Users\Ekaterina\Downloads\images.jpg"/>
          <p:cNvPicPr>
            <a:picLocks noGrp="1" noChangeAspect="1" noChangeArrowheads="1"/>
          </p:cNvPicPr>
          <p:nvPr>
            <p:ph sz="half" idx="1"/>
          </p:nvPr>
        </p:nvPicPr>
        <p:blipFill>
          <a:blip r:embed="rId2" cstate="print"/>
          <a:stretch>
            <a:fillRect/>
          </a:stretch>
        </p:blipFill>
        <p:spPr bwMode="auto">
          <a:xfrm>
            <a:off x="179512" y="1556792"/>
            <a:ext cx="4392489" cy="489654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Содержимое 4"/>
          <p:cNvSpPr>
            <a:spLocks noGrp="1"/>
          </p:cNvSpPr>
          <p:nvPr>
            <p:ph sz="half" idx="2"/>
          </p:nvPr>
        </p:nvSpPr>
        <p:spPr>
          <a:xfrm>
            <a:off x="4800600" y="1484784"/>
            <a:ext cx="4038600" cy="4568544"/>
          </a:xfrm>
        </p:spPr>
        <p:txBody>
          <a:bodyPr>
            <a:normAutofit fontScale="77500" lnSpcReduction="20000"/>
          </a:bodyPr>
          <a:lstStyle/>
          <a:p>
            <a:pPr algn="just" fontAlgn="base"/>
            <a:r>
              <a:rPr lang="uk-UA" b="1" dirty="0" smtClean="0">
                <a:latin typeface="Times New Roman" pitchFamily="18" charset="0"/>
                <a:cs typeface="Times New Roman" pitchFamily="18" charset="0"/>
              </a:rPr>
              <a:t>Сітка. </a:t>
            </a:r>
            <a:r>
              <a:rPr lang="uk-UA" dirty="0" smtClean="0">
                <a:latin typeface="Times New Roman" pitchFamily="18" charset="0"/>
                <a:cs typeface="Times New Roman" pitchFamily="18" charset="0"/>
              </a:rPr>
              <a:t>Верхній край сітки для чоловічого волейболу  знаходиться на висоті 243см,  для жіночого – на висоті 224см.</a:t>
            </a:r>
          </a:p>
          <a:p>
            <a:pPr algn="just" fontAlgn="base">
              <a:buNone/>
            </a:pPr>
            <a:r>
              <a:rPr lang="uk-UA" dirty="0" smtClean="0">
                <a:latin typeface="Times New Roman" pitchFamily="18" charset="0"/>
                <a:cs typeface="Times New Roman" pitchFamily="18" charset="0"/>
              </a:rPr>
              <a:t>     </a:t>
            </a:r>
            <a:r>
              <a:rPr lang="uk-UA" b="1" dirty="0" smtClean="0">
                <a:latin typeface="Times New Roman" pitchFamily="18" charset="0"/>
                <a:cs typeface="Times New Roman" pitchFamily="18" charset="0"/>
              </a:rPr>
              <a:t>Місце</a:t>
            </a:r>
            <a:r>
              <a:rPr lang="uk-UA" dirty="0" smtClean="0">
                <a:latin typeface="Times New Roman" pitchFamily="18" charset="0"/>
                <a:cs typeface="Times New Roman" pitchFamily="18" charset="0"/>
              </a:rPr>
              <a:t> для однієї команди умовно ділиться на 6 зон, тобто три учасники гри стають біля  сітки, а решта ближче до задньої лінії поля. </a:t>
            </a:r>
          </a:p>
          <a:p>
            <a:pPr algn="just" fontAlgn="base"/>
            <a:r>
              <a:rPr lang="uk-UA" b="1" dirty="0" smtClean="0">
                <a:latin typeface="Times New Roman" pitchFamily="18" charset="0"/>
                <a:cs typeface="Times New Roman" pitchFamily="18" charset="0"/>
              </a:rPr>
              <a:t>М`яч для волейболу </a:t>
            </a:r>
            <a:r>
              <a:rPr lang="uk-UA" dirty="0" smtClean="0">
                <a:latin typeface="Times New Roman" pitchFamily="18" charset="0"/>
                <a:cs typeface="Times New Roman" pitchFamily="18" charset="0"/>
              </a:rPr>
              <a:t>частіше вибирають триколірний, хоча деякі вважають за краще білий. Офіційні правила волейболу регламентують його окружність (65 - 67 см) і масу (260 - 280 г). </a:t>
            </a:r>
            <a:endParaRPr lang="uk-UA"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301752" y="228600"/>
            <a:ext cx="8534400" cy="896144"/>
          </a:xfrm>
        </p:spPr>
        <p:txBody>
          <a:bodyPr>
            <a:noAutofit/>
          </a:bodyPr>
          <a:lstStyle/>
          <a:p>
            <a:r>
              <a:rPr lang="ru-RU" sz="3600" dirty="0" err="1" smtClean="0">
                <a:solidFill>
                  <a:srgbClr val="002060"/>
                </a:solidFill>
                <a:latin typeface="Times New Roman" pitchFamily="18" charset="0"/>
                <a:cs typeface="Times New Roman" pitchFamily="18" charset="0"/>
              </a:rPr>
              <a:t>Санітарно</a:t>
            </a:r>
            <a:r>
              <a:rPr lang="ru-RU" sz="3600" dirty="0" smtClean="0">
                <a:solidFill>
                  <a:srgbClr val="002060"/>
                </a:solidFill>
                <a:latin typeface="Times New Roman" pitchFamily="18" charset="0"/>
                <a:cs typeface="Times New Roman" pitchFamily="18" charset="0"/>
              </a:rPr>
              <a:t> - </a:t>
            </a:r>
            <a:r>
              <a:rPr lang="ru-RU" sz="3600" dirty="0" err="1" smtClean="0">
                <a:solidFill>
                  <a:srgbClr val="002060"/>
                </a:solidFill>
                <a:latin typeface="Times New Roman" pitchFamily="18" charset="0"/>
                <a:cs typeface="Times New Roman" pitchFamily="18" charset="0"/>
              </a:rPr>
              <a:t>гігієнічні</a:t>
            </a:r>
            <a:r>
              <a:rPr lang="ru-RU" sz="3600" dirty="0" smtClean="0">
                <a:solidFill>
                  <a:srgbClr val="002060"/>
                </a:solidFill>
                <a:latin typeface="Times New Roman" pitchFamily="18" charset="0"/>
                <a:cs typeface="Times New Roman" pitchFamily="18" charset="0"/>
              </a:rPr>
              <a:t> </a:t>
            </a:r>
            <a:r>
              <a:rPr lang="ru-RU" sz="3600" dirty="0" err="1" smtClean="0">
                <a:solidFill>
                  <a:srgbClr val="002060"/>
                </a:solidFill>
                <a:latin typeface="Times New Roman" pitchFamily="18" charset="0"/>
                <a:cs typeface="Times New Roman" pitchFamily="18" charset="0"/>
              </a:rPr>
              <a:t>вимоги</a:t>
            </a:r>
            <a:r>
              <a:rPr lang="ru-RU" sz="3600" dirty="0" smtClean="0">
                <a:solidFill>
                  <a:srgbClr val="002060"/>
                </a:solidFill>
                <a:latin typeface="Times New Roman" pitchFamily="18" charset="0"/>
                <a:cs typeface="Times New Roman" pitchFamily="18" charset="0"/>
              </a:rPr>
              <a:t> до спортивного </a:t>
            </a:r>
            <a:r>
              <a:rPr lang="ru-RU" sz="3600" dirty="0" err="1" smtClean="0">
                <a:solidFill>
                  <a:srgbClr val="002060"/>
                </a:solidFill>
                <a:latin typeface="Times New Roman" pitchFamily="18" charset="0"/>
                <a:cs typeface="Times New Roman" pitchFamily="18" charset="0"/>
              </a:rPr>
              <a:t>інвентарю</a:t>
            </a:r>
            <a:endParaRPr lang="uk-UA" sz="3600" dirty="0">
              <a:solidFill>
                <a:srgbClr val="002060"/>
              </a:solidFill>
              <a:latin typeface="Times New Roman" pitchFamily="18" charset="0"/>
              <a:cs typeface="Times New Roman" pitchFamily="18" charset="0"/>
            </a:endParaRPr>
          </a:p>
        </p:txBody>
      </p:sp>
      <p:sp>
        <p:nvSpPr>
          <p:cNvPr id="6" name="Содержимое 5"/>
          <p:cNvSpPr>
            <a:spLocks noGrp="1"/>
          </p:cNvSpPr>
          <p:nvPr>
            <p:ph sz="half" idx="1"/>
          </p:nvPr>
        </p:nvSpPr>
        <p:spPr>
          <a:xfrm>
            <a:off x="323528" y="1600200"/>
            <a:ext cx="4172272" cy="4925144"/>
          </a:xfrm>
        </p:spPr>
        <p:txBody>
          <a:bodyPr>
            <a:noAutofit/>
          </a:bodyPr>
          <a:lstStyle/>
          <a:p>
            <a:pPr algn="just"/>
            <a:r>
              <a:rPr lang="uk-UA" sz="1600" dirty="0" smtClean="0">
                <a:latin typeface="Times New Roman" pitchFamily="18" charset="0"/>
                <a:cs typeface="Times New Roman" pitchFamily="18" charset="0"/>
              </a:rPr>
              <a:t>Спортивний інвентар і обладнання, що використовуються на уроках із волейболу, повинні відповідати санітарно-гігієнічним нормам і правилам змагань.</a:t>
            </a:r>
          </a:p>
          <a:p>
            <a:pPr algn="just"/>
            <a:r>
              <a:rPr lang="uk-UA" sz="1600" dirty="0" smtClean="0">
                <a:latin typeface="Times New Roman" pitchFamily="18" charset="0"/>
                <a:cs typeface="Times New Roman" pitchFamily="18" charset="0"/>
              </a:rPr>
              <a:t>Волейбольна сітка має ширину 1 м, довжину – 9,5 м. На сітці під боковими лініями встановлюються так звані антени, висота яких більша за висоту сітки на 0,80 м.</a:t>
            </a:r>
          </a:p>
          <a:p>
            <a:pPr algn="just">
              <a:buNone/>
            </a:pPr>
            <a:r>
              <a:rPr lang="uk-UA" sz="1600" dirty="0" smtClean="0">
                <a:latin typeface="Times New Roman" pitchFamily="18" charset="0"/>
                <a:cs typeface="Times New Roman" pitchFamily="18" charset="0"/>
              </a:rPr>
              <a:t>       Верхній крах сітки обшивається стрічкою матеріалу білого кольору завширшки 5 см. Усередині цієї обшивки пропускається гнучкий трос. По нижньому краю сітки також пропускається гнучкий трос в ізоляційній оправі. Необхідно стежити за кріпленням сітки до стійок та цілісністю троса, яким кріпиться сітка.</a:t>
            </a:r>
          </a:p>
          <a:p>
            <a:pPr algn="just">
              <a:buNone/>
            </a:pPr>
            <a:r>
              <a:rPr lang="uk-UA" sz="1600" dirty="0" smtClean="0">
                <a:latin typeface="Times New Roman" pitchFamily="18" charset="0"/>
                <a:cs typeface="Times New Roman" pitchFamily="18" charset="0"/>
              </a:rPr>
              <a:t>       </a:t>
            </a:r>
          </a:p>
          <a:p>
            <a:pPr algn="just">
              <a:buNone/>
            </a:pPr>
            <a:endParaRPr lang="uk-UA" sz="1400" dirty="0">
              <a:latin typeface="Times New Roman" pitchFamily="18" charset="0"/>
              <a:cs typeface="Times New Roman" pitchFamily="18" charset="0"/>
            </a:endParaRPr>
          </a:p>
        </p:txBody>
      </p:sp>
      <p:sp>
        <p:nvSpPr>
          <p:cNvPr id="7" name="Содержимое 6"/>
          <p:cNvSpPr>
            <a:spLocks noGrp="1"/>
          </p:cNvSpPr>
          <p:nvPr>
            <p:ph sz="half" idx="2"/>
          </p:nvPr>
        </p:nvSpPr>
        <p:spPr>
          <a:xfrm>
            <a:off x="4648200" y="1600200"/>
            <a:ext cx="4038600" cy="4565104"/>
          </a:xfrm>
        </p:spPr>
        <p:txBody>
          <a:bodyPr>
            <a:noAutofit/>
          </a:bodyPr>
          <a:lstStyle/>
          <a:p>
            <a:pPr algn="just"/>
            <a:r>
              <a:rPr lang="uk-UA" sz="1800" dirty="0" smtClean="0">
                <a:latin typeface="Times New Roman" pitchFamily="18" charset="0"/>
                <a:cs typeface="Times New Roman" pitchFamily="18" charset="0"/>
              </a:rPr>
              <a:t>Волейбольні стійки повинні встановлюватися на віддалі не ближче за 0,50 м від бокових ліній, а їх кріплення не мають створювати небезпеку для гравців. Висота стійки забезпечує кріплення сітки на необхідному рівні.</a:t>
            </a:r>
          </a:p>
          <a:p>
            <a:pPr algn="just"/>
            <a:r>
              <a:rPr lang="uk-UA" sz="1800" dirty="0" smtClean="0">
                <a:latin typeface="Times New Roman" pitchFamily="18" charset="0"/>
                <a:cs typeface="Times New Roman" pitchFamily="18" charset="0"/>
              </a:rPr>
              <a:t>Волейбольний м'яч повинен бути з м'якої шкіри, круглий. Тиск повітря всередині камери м'яча має складати максимум 0,051 кг/см3.</a:t>
            </a:r>
          </a:p>
          <a:p>
            <a:pPr algn="just"/>
            <a:r>
              <a:rPr lang="uk-UA" sz="1800" dirty="0" smtClean="0">
                <a:latin typeface="Times New Roman" pitchFamily="18" charset="0"/>
                <a:cs typeface="Times New Roman" pitchFamily="18" charset="0"/>
              </a:rPr>
              <a:t>Колір сітки, стійок, підлоги, стін повинен відповідати санітарно-гігієнічним вимогам, правилам змагань і не відволікати увагу учнів під час занять.</a:t>
            </a:r>
          </a:p>
          <a:p>
            <a:pPr algn="just"/>
            <a:endParaRPr lang="uk-UA" sz="1800" dirty="0" smtClean="0">
              <a:latin typeface="Times New Roman" pitchFamily="18" charset="0"/>
              <a:cs typeface="Times New Roman" pitchFamily="18" charset="0"/>
            </a:endParaRPr>
          </a:p>
          <a:p>
            <a:pPr algn="just"/>
            <a:endParaRPr lang="uk-UA" sz="1600" dirty="0" smtClean="0">
              <a:latin typeface="Times New Roman" pitchFamily="18" charset="0"/>
              <a:cs typeface="Times New Roman" pitchFamily="18" charset="0"/>
            </a:endParaRPr>
          </a:p>
          <a:p>
            <a:pPr algn="just"/>
            <a:endParaRPr lang="uk-UA" sz="1600" dirty="0" smtClean="0">
              <a:latin typeface="Times New Roman" pitchFamily="18" charset="0"/>
              <a:cs typeface="Times New Roman" pitchFamily="18" charset="0"/>
            </a:endParaRPr>
          </a:p>
          <a:p>
            <a:pPr algn="just"/>
            <a:endParaRPr lang="uk-UA" sz="1600" dirty="0" smtClean="0">
              <a:latin typeface="Times New Roman" pitchFamily="18" charset="0"/>
              <a:cs typeface="Times New Roman" pitchFamily="18" charset="0"/>
            </a:endParaRPr>
          </a:p>
          <a:p>
            <a:pPr algn="just"/>
            <a:endParaRPr lang="uk-UA" sz="1600" dirty="0" smtClean="0">
              <a:latin typeface="Times New Roman" pitchFamily="18" charset="0"/>
              <a:cs typeface="Times New Roman" pitchFamily="18" charset="0"/>
            </a:endParaRPr>
          </a:p>
          <a:p>
            <a:pPr algn="just"/>
            <a:endParaRPr lang="uk-UA" sz="1600" dirty="0" smtClean="0">
              <a:latin typeface="Times New Roman" pitchFamily="18" charset="0"/>
              <a:cs typeface="Times New Roman" pitchFamily="18" charset="0"/>
            </a:endParaRPr>
          </a:p>
          <a:p>
            <a:pPr algn="just"/>
            <a:endParaRPr lang="uk-UA" sz="1600" dirty="0" smtClean="0">
              <a:latin typeface="Times New Roman" pitchFamily="18" charset="0"/>
              <a:cs typeface="Times New Roman" pitchFamily="18" charset="0"/>
            </a:endParaRPr>
          </a:p>
          <a:p>
            <a:r>
              <a:rPr lang="uk-UA" sz="1600" dirty="0" smtClean="0"/>
              <a:t/>
            </a:r>
            <a:br>
              <a:rPr lang="uk-UA" sz="1600" dirty="0" smtClean="0"/>
            </a:br>
            <a:endParaRPr lang="uk-UA" sz="1600" dirty="0" smtClean="0"/>
          </a:p>
          <a:p>
            <a:r>
              <a:rPr lang="uk-UA" sz="1600" dirty="0" smtClean="0"/>
              <a:t/>
            </a:r>
            <a:br>
              <a:rPr lang="uk-UA" sz="1600" dirty="0" smtClean="0"/>
            </a:br>
            <a:endParaRPr lang="uk-UA" sz="155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D:\images.jpg"/>
          <p:cNvPicPr>
            <a:picLocks noChangeAspect="1" noChangeArrowheads="1"/>
          </p:cNvPicPr>
          <p:nvPr/>
        </p:nvPicPr>
        <p:blipFill>
          <a:blip r:embed="rId2" cstate="print"/>
          <a:srcRect/>
          <a:stretch>
            <a:fillRect/>
          </a:stretch>
        </p:blipFill>
        <p:spPr bwMode="auto">
          <a:xfrm>
            <a:off x="539552" y="620688"/>
            <a:ext cx="2133600" cy="2133600"/>
          </a:xfrm>
          <a:prstGeom prst="rect">
            <a:avLst/>
          </a:prstGeom>
          <a:noFill/>
        </p:spPr>
      </p:pic>
      <p:pic>
        <p:nvPicPr>
          <p:cNvPr id="4099" name="Picture 3" descr="D:\images (1).jpg"/>
          <p:cNvPicPr>
            <a:picLocks noChangeAspect="1" noChangeArrowheads="1"/>
          </p:cNvPicPr>
          <p:nvPr/>
        </p:nvPicPr>
        <p:blipFill>
          <a:blip r:embed="rId3" cstate="print"/>
          <a:srcRect/>
          <a:stretch>
            <a:fillRect/>
          </a:stretch>
        </p:blipFill>
        <p:spPr bwMode="auto">
          <a:xfrm>
            <a:off x="2915816" y="2636912"/>
            <a:ext cx="2143125" cy="2143125"/>
          </a:xfrm>
          <a:prstGeom prst="rect">
            <a:avLst/>
          </a:prstGeom>
          <a:noFill/>
        </p:spPr>
      </p:pic>
      <p:pic>
        <p:nvPicPr>
          <p:cNvPr id="4100" name="Picture 4" descr="D:\images (2).jpg"/>
          <p:cNvPicPr>
            <a:picLocks noChangeAspect="1" noChangeArrowheads="1"/>
          </p:cNvPicPr>
          <p:nvPr/>
        </p:nvPicPr>
        <p:blipFill>
          <a:blip r:embed="rId4" cstate="print"/>
          <a:srcRect/>
          <a:stretch>
            <a:fillRect/>
          </a:stretch>
        </p:blipFill>
        <p:spPr bwMode="auto">
          <a:xfrm>
            <a:off x="395536" y="3717032"/>
            <a:ext cx="2486025" cy="1838325"/>
          </a:xfrm>
          <a:prstGeom prst="rect">
            <a:avLst/>
          </a:prstGeom>
          <a:noFill/>
        </p:spPr>
      </p:pic>
      <p:pic>
        <p:nvPicPr>
          <p:cNvPr id="4102" name="Picture 6" descr="D:\images (4).jpg"/>
          <p:cNvPicPr>
            <a:picLocks noChangeAspect="1" noChangeArrowheads="1"/>
          </p:cNvPicPr>
          <p:nvPr/>
        </p:nvPicPr>
        <p:blipFill>
          <a:blip r:embed="rId5" cstate="print"/>
          <a:srcRect/>
          <a:stretch>
            <a:fillRect/>
          </a:stretch>
        </p:blipFill>
        <p:spPr bwMode="auto">
          <a:xfrm>
            <a:off x="5508104" y="764704"/>
            <a:ext cx="3168352" cy="1872208"/>
          </a:xfrm>
          <a:prstGeom prst="rect">
            <a:avLst/>
          </a:prstGeom>
          <a:noFill/>
        </p:spPr>
      </p:pic>
      <p:pic>
        <p:nvPicPr>
          <p:cNvPr id="4103" name="Picture 7" descr="D:\images (5).jpg"/>
          <p:cNvPicPr>
            <a:picLocks noChangeAspect="1" noChangeArrowheads="1"/>
          </p:cNvPicPr>
          <p:nvPr/>
        </p:nvPicPr>
        <p:blipFill>
          <a:blip r:embed="rId6" cstate="print"/>
          <a:srcRect/>
          <a:stretch>
            <a:fillRect/>
          </a:stretch>
        </p:blipFill>
        <p:spPr bwMode="auto">
          <a:xfrm>
            <a:off x="6732240" y="3861048"/>
            <a:ext cx="2143125" cy="2143125"/>
          </a:xfrm>
          <a:prstGeom prst="rect">
            <a:avLst/>
          </a:prstGeom>
          <a:noFill/>
        </p:spPr>
      </p:pic>
      <p:pic>
        <p:nvPicPr>
          <p:cNvPr id="4104" name="Picture 8" descr="D:\images (6).jpg"/>
          <p:cNvPicPr>
            <a:picLocks noChangeAspect="1" noChangeArrowheads="1"/>
          </p:cNvPicPr>
          <p:nvPr/>
        </p:nvPicPr>
        <p:blipFill>
          <a:blip r:embed="rId7" cstate="print"/>
          <a:srcRect/>
          <a:stretch>
            <a:fillRect/>
          </a:stretch>
        </p:blipFill>
        <p:spPr bwMode="auto">
          <a:xfrm>
            <a:off x="3059832" y="620688"/>
            <a:ext cx="2143125" cy="2143125"/>
          </a:xfrm>
          <a:prstGeom prst="rect">
            <a:avLst/>
          </a:prstGeom>
          <a:noFill/>
        </p:spPr>
      </p:pic>
      <p:pic>
        <p:nvPicPr>
          <p:cNvPr id="4105" name="Picture 9" descr="D:\images (7).jpg"/>
          <p:cNvPicPr>
            <a:picLocks noChangeAspect="1" noChangeArrowheads="1"/>
          </p:cNvPicPr>
          <p:nvPr/>
        </p:nvPicPr>
        <p:blipFill>
          <a:blip r:embed="rId8" cstate="print"/>
          <a:srcRect/>
          <a:stretch>
            <a:fillRect/>
          </a:stretch>
        </p:blipFill>
        <p:spPr bwMode="auto">
          <a:xfrm>
            <a:off x="4716016" y="4509120"/>
            <a:ext cx="1428750" cy="1905000"/>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uk-UA" sz="3600" dirty="0" smtClean="0">
                <a:solidFill>
                  <a:srgbClr val="002060"/>
                </a:solidFill>
                <a:latin typeface="Times New Roman" pitchFamily="18" charset="0"/>
                <a:cs typeface="Times New Roman" pitchFamily="18" charset="0"/>
              </a:rPr>
              <a:t>Особиста гігієна спортсмена</a:t>
            </a:r>
            <a:endParaRPr lang="uk-UA" sz="3600" dirty="0">
              <a:solidFill>
                <a:srgbClr val="002060"/>
              </a:solidFill>
            </a:endParaRPr>
          </a:p>
        </p:txBody>
      </p:sp>
      <p:sp>
        <p:nvSpPr>
          <p:cNvPr id="3" name="Содержимое 2"/>
          <p:cNvSpPr>
            <a:spLocks noGrp="1"/>
          </p:cNvSpPr>
          <p:nvPr>
            <p:ph sz="half" idx="1"/>
          </p:nvPr>
        </p:nvSpPr>
        <p:spPr/>
        <p:txBody>
          <a:bodyPr>
            <a:noAutofit/>
          </a:bodyPr>
          <a:lstStyle/>
          <a:p>
            <a:pPr algn="just"/>
            <a:r>
              <a:rPr lang="uk-UA" sz="1800" dirty="0" smtClean="0">
                <a:latin typeface="Times New Roman" pitchFamily="18" charset="0"/>
                <a:cs typeface="Times New Roman" pitchFamily="18" charset="0"/>
              </a:rPr>
              <a:t>Слово «гігієна» походить від імені давньогрецької богині здоров’я – дочки бога лікування Ескулапа. Як наука гігієна вивчає умови, що впливають на здоров’я людини, розробляє норми та вимоги, що спрямовані на збереження здоров’я.</a:t>
            </a:r>
          </a:p>
          <a:p>
            <a:pPr algn="just"/>
            <a:r>
              <a:rPr lang="ru-RU" sz="1800" dirty="0" err="1" smtClean="0">
                <a:latin typeface="Times New Roman" pitchFamily="18" charset="0"/>
                <a:cs typeface="Times New Roman" pitchFamily="18" charset="0"/>
              </a:rPr>
              <a:t>Фізичними</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вправами</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необхідно</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займатися</a:t>
            </a:r>
            <a:r>
              <a:rPr lang="ru-RU" sz="1800" dirty="0" smtClean="0">
                <a:latin typeface="Times New Roman" pitchFamily="18" charset="0"/>
                <a:cs typeface="Times New Roman" pitchFamily="18" charset="0"/>
              </a:rPr>
              <a:t> в </a:t>
            </a:r>
            <a:r>
              <a:rPr lang="ru-RU" sz="1800" dirty="0" err="1" smtClean="0">
                <a:latin typeface="Times New Roman" pitchFamily="18" charset="0"/>
                <a:cs typeface="Times New Roman" pitchFamily="18" charset="0"/>
              </a:rPr>
              <a:t>спеціальному</a:t>
            </a:r>
            <a:r>
              <a:rPr lang="ru-RU" sz="1800" dirty="0" smtClean="0">
                <a:latin typeface="Times New Roman" pitchFamily="18" charset="0"/>
                <a:cs typeface="Times New Roman" pitchFamily="18" charset="0"/>
              </a:rPr>
              <a:t> спортивному </a:t>
            </a:r>
            <a:r>
              <a:rPr lang="ru-RU" sz="1800" dirty="0" err="1" smtClean="0">
                <a:latin typeface="Times New Roman" pitchFamily="18" charset="0"/>
                <a:cs typeface="Times New Roman" pitchFamily="18" charset="0"/>
              </a:rPr>
              <a:t>одязі</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що</a:t>
            </a:r>
            <a:r>
              <a:rPr lang="ru-RU" sz="1800" dirty="0" smtClean="0">
                <a:latin typeface="Times New Roman" pitchFamily="18" charset="0"/>
                <a:cs typeface="Times New Roman" pitchFamily="18" charset="0"/>
              </a:rPr>
              <a:t> повинен </a:t>
            </a:r>
            <a:r>
              <a:rPr lang="ru-RU" sz="1800" dirty="0" err="1" smtClean="0">
                <a:latin typeface="Times New Roman" pitchFamily="18" charset="0"/>
                <a:cs typeface="Times New Roman" pitchFamily="18" charset="0"/>
              </a:rPr>
              <a:t>відповідати</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погодним</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умовам</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і</a:t>
            </a:r>
            <a:r>
              <a:rPr lang="ru-RU" sz="1800" dirty="0" smtClean="0">
                <a:latin typeface="Times New Roman" pitchFamily="18" charset="0"/>
                <a:cs typeface="Times New Roman" pitchFamily="18" charset="0"/>
              </a:rPr>
              <a:t> бути </a:t>
            </a:r>
            <a:r>
              <a:rPr lang="ru-RU" sz="1800" dirty="0" err="1" smtClean="0">
                <a:latin typeface="Times New Roman" pitchFamily="18" charset="0"/>
                <a:cs typeface="Times New Roman" pitchFamily="18" charset="0"/>
              </a:rPr>
              <a:t>завжди</a:t>
            </a:r>
            <a:r>
              <a:rPr lang="ru-RU" sz="1800" dirty="0" smtClean="0">
                <a:latin typeface="Times New Roman" pitchFamily="18" charset="0"/>
                <a:cs typeface="Times New Roman" pitchFamily="18" charset="0"/>
              </a:rPr>
              <a:t> чистим, </a:t>
            </a:r>
            <a:r>
              <a:rPr lang="ru-RU" sz="1800" dirty="0" err="1" smtClean="0">
                <a:latin typeface="Times New Roman" pitchFamily="18" charset="0"/>
                <a:cs typeface="Times New Roman" pitchFamily="18" charset="0"/>
              </a:rPr>
              <a:t>охайним</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і</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зручним</a:t>
            </a:r>
            <a:r>
              <a:rPr lang="ru-RU" sz="1800" dirty="0" smtClean="0">
                <a:latin typeface="Times New Roman" pitchFamily="18" charset="0"/>
                <a:cs typeface="Times New Roman" pitchFamily="18" charset="0"/>
              </a:rPr>
              <a:t>, не </a:t>
            </a:r>
            <a:r>
              <a:rPr lang="ru-RU" sz="1800" dirty="0" err="1" smtClean="0">
                <a:latin typeface="Times New Roman" pitchFamily="18" charset="0"/>
                <a:cs typeface="Times New Roman" pitchFamily="18" charset="0"/>
              </a:rPr>
              <a:t>заважати</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вільним</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рухам</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Спортивну</a:t>
            </a:r>
            <a:r>
              <a:rPr lang="ru-RU" sz="1800" dirty="0" smtClean="0">
                <a:latin typeface="Times New Roman" pitchFamily="18" charset="0"/>
                <a:cs typeface="Times New Roman" pitchFamily="18" charset="0"/>
              </a:rPr>
              <a:t> форму та </a:t>
            </a:r>
            <a:r>
              <a:rPr lang="ru-RU" sz="1800" dirty="0" err="1" smtClean="0">
                <a:latin typeface="Times New Roman" pitchFamily="18" charset="0"/>
                <a:cs typeface="Times New Roman" pitchFamily="18" charset="0"/>
              </a:rPr>
              <a:t>взуття</a:t>
            </a:r>
            <a:r>
              <a:rPr lang="ru-RU" sz="1800" dirty="0" smtClean="0">
                <a:latin typeface="Times New Roman" pitchFamily="18" charset="0"/>
                <a:cs typeface="Times New Roman" pitchFamily="18" charset="0"/>
              </a:rPr>
              <a:t> не </a:t>
            </a:r>
            <a:r>
              <a:rPr lang="ru-RU" sz="1800" dirty="0" err="1" smtClean="0">
                <a:latin typeface="Times New Roman" pitchFamily="18" charset="0"/>
                <a:cs typeface="Times New Roman" pitchFamily="18" charset="0"/>
              </a:rPr>
              <a:t>рекомендується</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використовувати</a:t>
            </a:r>
            <a:r>
              <a:rPr lang="ru-RU" sz="1800" dirty="0" smtClean="0">
                <a:latin typeface="Times New Roman" pitchFamily="18" charset="0"/>
                <a:cs typeface="Times New Roman" pitchFamily="18" charset="0"/>
              </a:rPr>
              <a:t> для </a:t>
            </a:r>
            <a:r>
              <a:rPr lang="ru-RU" sz="1800" dirty="0" err="1" smtClean="0">
                <a:latin typeface="Times New Roman" pitchFamily="18" charset="0"/>
                <a:cs typeface="Times New Roman" pitchFamily="18" charset="0"/>
              </a:rPr>
              <a:t>повсякденного</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носіння</a:t>
            </a:r>
            <a:r>
              <a:rPr lang="ru-RU" sz="1800" dirty="0" smtClean="0">
                <a:latin typeface="Times New Roman" pitchFamily="18" charset="0"/>
                <a:cs typeface="Times New Roman" pitchFamily="18" charset="0"/>
              </a:rPr>
              <a:t>.</a:t>
            </a:r>
            <a:endParaRPr lang="uk-UA" sz="1800" dirty="0">
              <a:latin typeface="Times New Roman" pitchFamily="18" charset="0"/>
              <a:cs typeface="Times New Roman" pitchFamily="18" charset="0"/>
            </a:endParaRPr>
          </a:p>
        </p:txBody>
      </p:sp>
      <p:sp>
        <p:nvSpPr>
          <p:cNvPr id="4" name="Содержимое 3"/>
          <p:cNvSpPr>
            <a:spLocks noGrp="1"/>
          </p:cNvSpPr>
          <p:nvPr>
            <p:ph sz="half" idx="2"/>
          </p:nvPr>
        </p:nvSpPr>
        <p:spPr>
          <a:xfrm>
            <a:off x="4648200" y="1600200"/>
            <a:ext cx="4038600" cy="4853136"/>
          </a:xfrm>
        </p:spPr>
        <p:txBody>
          <a:bodyPr>
            <a:noAutofit/>
          </a:bodyPr>
          <a:lstStyle/>
          <a:p>
            <a:pPr algn="just"/>
            <a:r>
              <a:rPr lang="ru-RU" sz="1800" dirty="0" smtClean="0">
                <a:latin typeface="Times New Roman" pitchFamily="18" charset="0"/>
                <a:cs typeface="Times New Roman" pitchFamily="18" charset="0"/>
              </a:rPr>
              <a:t>Перед початком занять волейболом </a:t>
            </a:r>
            <a:r>
              <a:rPr lang="ru-RU" sz="1800" dirty="0" err="1" smtClean="0">
                <a:latin typeface="Times New Roman" pitchFamily="18" charset="0"/>
                <a:cs typeface="Times New Roman" pitchFamily="18" charset="0"/>
              </a:rPr>
              <a:t>необхідно</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зняти</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великі</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прикраси</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ланцюжки</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годинники</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обручки</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нігті</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мають</a:t>
            </a:r>
            <a:r>
              <a:rPr lang="ru-RU" sz="1800" dirty="0" smtClean="0">
                <a:latin typeface="Times New Roman" pitchFamily="18" charset="0"/>
                <a:cs typeface="Times New Roman" pitchFamily="18" charset="0"/>
              </a:rPr>
              <a:t> бути короткими, </a:t>
            </a:r>
            <a:r>
              <a:rPr lang="ru-RU" sz="1800" dirty="0" err="1" smtClean="0">
                <a:latin typeface="Times New Roman" pitchFamily="18" charset="0"/>
                <a:cs typeface="Times New Roman" pitchFamily="18" charset="0"/>
              </a:rPr>
              <a:t>довге</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волосся</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охайно</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зібраним</a:t>
            </a:r>
            <a:r>
              <a:rPr lang="ru-RU" sz="1800" dirty="0" smtClean="0">
                <a:latin typeface="Times New Roman" pitchFamily="18" charset="0"/>
                <a:cs typeface="Times New Roman" pitchFamily="18" charset="0"/>
              </a:rPr>
              <a:t> на </a:t>
            </a:r>
            <a:r>
              <a:rPr lang="ru-RU" sz="1800" dirty="0" err="1" smtClean="0">
                <a:latin typeface="Times New Roman" pitchFamily="18" charset="0"/>
                <a:cs typeface="Times New Roman" pitchFamily="18" charset="0"/>
              </a:rPr>
              <a:t>потилиці</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Взуття</a:t>
            </a:r>
            <a:r>
              <a:rPr lang="ru-RU" sz="1800" dirty="0" smtClean="0">
                <a:latin typeface="Times New Roman" pitchFamily="18" charset="0"/>
                <a:cs typeface="Times New Roman" pitchFamily="18" charset="0"/>
              </a:rPr>
              <a:t> повинно </a:t>
            </a:r>
            <a:r>
              <a:rPr lang="ru-RU" sz="1800" dirty="0" err="1" smtClean="0">
                <a:latin typeface="Times New Roman" pitchFamily="18" charset="0"/>
                <a:cs typeface="Times New Roman" pitchFamily="18" charset="0"/>
              </a:rPr>
              <a:t>мати</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гумову</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неслизьку</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підошву</a:t>
            </a:r>
            <a:r>
              <a:rPr lang="ru-RU" sz="1800" dirty="0" smtClean="0">
                <a:latin typeface="Times New Roman" pitchFamily="18" charset="0"/>
                <a:cs typeface="Times New Roman" pitchFamily="18" charset="0"/>
              </a:rPr>
              <a:t>, шнурки </a:t>
            </a:r>
            <a:r>
              <a:rPr lang="ru-RU" sz="1800" dirty="0" err="1" smtClean="0">
                <a:latin typeface="Times New Roman" pitchFamily="18" charset="0"/>
                <a:cs typeface="Times New Roman" pitchFamily="18" charset="0"/>
              </a:rPr>
              <a:t>міцно</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зав’язані</a:t>
            </a:r>
            <a:r>
              <a:rPr lang="ru-RU" sz="1800" dirty="0" smtClean="0">
                <a:latin typeface="Times New Roman" pitchFamily="18" charset="0"/>
                <a:cs typeface="Times New Roman" pitchFamily="18" charset="0"/>
              </a:rPr>
              <a:t> та </a:t>
            </a:r>
            <a:r>
              <a:rPr lang="ru-RU" sz="1800" dirty="0" err="1" smtClean="0">
                <a:latin typeface="Times New Roman" pitchFamily="18" charset="0"/>
                <a:cs typeface="Times New Roman" pitchFamily="18" charset="0"/>
              </a:rPr>
              <a:t>сховані</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Після</a:t>
            </a:r>
            <a:r>
              <a:rPr lang="ru-RU" sz="1800" dirty="0" smtClean="0">
                <a:latin typeface="Times New Roman" pitchFamily="18" charset="0"/>
                <a:cs typeface="Times New Roman" pitchFamily="18" charset="0"/>
              </a:rPr>
              <a:t> занять </a:t>
            </a:r>
            <a:r>
              <a:rPr lang="ru-RU" sz="1800" dirty="0" err="1" smtClean="0">
                <a:latin typeface="Times New Roman" pitchFamily="18" charset="0"/>
                <a:cs typeface="Times New Roman" pitchFamily="18" charset="0"/>
              </a:rPr>
              <a:t>рекомендується</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прийняти</a:t>
            </a:r>
            <a:r>
              <a:rPr lang="ru-RU" sz="1800" dirty="0" smtClean="0">
                <a:latin typeface="Times New Roman" pitchFamily="18" charset="0"/>
                <a:cs typeface="Times New Roman" pitchFamily="18" charset="0"/>
              </a:rPr>
              <a:t> душ, </a:t>
            </a:r>
            <a:r>
              <a:rPr lang="ru-RU" sz="1800" dirty="0" err="1" smtClean="0">
                <a:latin typeface="Times New Roman" pitchFamily="18" charset="0"/>
                <a:cs typeface="Times New Roman" pitchFamily="18" charset="0"/>
              </a:rPr>
              <a:t>якщо</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такої</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можливості</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немає</a:t>
            </a:r>
            <a:r>
              <a:rPr lang="ru-RU" sz="1800" dirty="0" smtClean="0">
                <a:latin typeface="Times New Roman" pitchFamily="18" charset="0"/>
                <a:cs typeface="Times New Roman" pitchFamily="18" charset="0"/>
              </a:rPr>
              <a:t> – </a:t>
            </a:r>
            <a:r>
              <a:rPr lang="ru-RU" sz="1800" dirty="0" err="1" smtClean="0">
                <a:latin typeface="Times New Roman" pitchFamily="18" charset="0"/>
                <a:cs typeface="Times New Roman" pitchFamily="18" charset="0"/>
              </a:rPr>
              <a:t>скористатись</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вологими</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серветками</a:t>
            </a:r>
            <a:r>
              <a:rPr lang="ru-RU" sz="1800" dirty="0" smtClean="0">
                <a:latin typeface="Times New Roman" pitchFamily="18" charset="0"/>
                <a:cs typeface="Times New Roman" pitchFamily="18" charset="0"/>
              </a:rPr>
              <a:t> та </a:t>
            </a:r>
            <a:r>
              <a:rPr lang="ru-RU" sz="1800" dirty="0" err="1" smtClean="0">
                <a:latin typeface="Times New Roman" pitchFamily="18" charset="0"/>
                <a:cs typeface="Times New Roman" pitchFamily="18" charset="0"/>
              </a:rPr>
              <a:t>обов’язково</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вимити</a:t>
            </a:r>
            <a:r>
              <a:rPr lang="ru-RU" sz="1800" dirty="0" smtClean="0">
                <a:latin typeface="Times New Roman" pitchFamily="18" charset="0"/>
                <a:cs typeface="Times New Roman" pitchFamily="18" charset="0"/>
              </a:rPr>
              <a:t> руки та </a:t>
            </a:r>
            <a:r>
              <a:rPr lang="ru-RU" sz="1800" dirty="0" err="1" smtClean="0">
                <a:latin typeface="Times New Roman" pitchFamily="18" charset="0"/>
                <a:cs typeface="Times New Roman" pitchFamily="18" charset="0"/>
              </a:rPr>
              <a:t>обличчя</a:t>
            </a:r>
            <a:r>
              <a:rPr lang="ru-RU" sz="1800" dirty="0" smtClean="0">
                <a:latin typeface="Times New Roman" pitchFamily="18" charset="0"/>
                <a:cs typeface="Times New Roman" pitchFamily="18" charset="0"/>
              </a:rPr>
              <a:t> милом.</a:t>
            </a:r>
          </a:p>
          <a:p>
            <a:pPr algn="just"/>
            <a:r>
              <a:rPr lang="ru-RU" sz="1800" dirty="0" smtClean="0">
                <a:latin typeface="Times New Roman" pitchFamily="18" charset="0"/>
                <a:cs typeface="Times New Roman" pitchFamily="18" charset="0"/>
              </a:rPr>
              <a:t>Не </a:t>
            </a:r>
            <a:r>
              <a:rPr lang="ru-RU" sz="1800" dirty="0" err="1" smtClean="0">
                <a:latin typeface="Times New Roman" pitchFamily="18" charset="0"/>
                <a:cs typeface="Times New Roman" pitchFamily="18" charset="0"/>
              </a:rPr>
              <a:t>рекомендується</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займатись</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фізичними</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вправами</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після</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хвороби</a:t>
            </a:r>
            <a:r>
              <a:rPr lang="ru-RU" sz="1800" dirty="0" smtClean="0">
                <a:latin typeface="Times New Roman" pitchFamily="18" charset="0"/>
                <a:cs typeface="Times New Roman" pitchFamily="18" charset="0"/>
              </a:rPr>
              <a:t>, у </a:t>
            </a:r>
            <a:r>
              <a:rPr lang="ru-RU" sz="1800" dirty="0" err="1" smtClean="0">
                <a:latin typeface="Times New Roman" pitchFamily="18" charset="0"/>
                <a:cs typeface="Times New Roman" pitchFamily="18" charset="0"/>
              </a:rPr>
              <a:t>стресовому</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стані</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або</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під</a:t>
            </a:r>
            <a:r>
              <a:rPr lang="ru-RU" sz="1800" dirty="0" smtClean="0">
                <a:latin typeface="Times New Roman" pitchFamily="18" charset="0"/>
                <a:cs typeface="Times New Roman" pitchFamily="18" charset="0"/>
              </a:rPr>
              <a:t> час </a:t>
            </a:r>
            <a:r>
              <a:rPr lang="ru-RU" sz="1800" dirty="0" err="1" smtClean="0">
                <a:latin typeface="Times New Roman" pitchFamily="18" charset="0"/>
                <a:cs typeface="Times New Roman" pitchFamily="18" charset="0"/>
              </a:rPr>
              <a:t>перевтоми</a:t>
            </a:r>
            <a:r>
              <a:rPr lang="ru-RU" sz="1800" dirty="0" smtClean="0">
                <a:latin typeface="Times New Roman" pitchFamily="18" charset="0"/>
                <a:cs typeface="Times New Roman" pitchFamily="18" charset="0"/>
              </a:rPr>
              <a:t>.</a:t>
            </a:r>
            <a:endParaRPr lang="uk-UA" sz="1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normAutofit fontScale="90000"/>
          </a:bodyPr>
          <a:lstStyle/>
          <a:p>
            <a:r>
              <a:rPr lang="uk-UA" dirty="0" smtClean="0">
                <a:latin typeface="Times New Roman" pitchFamily="18" charset="0"/>
                <a:cs typeface="Times New Roman" pitchFamily="18" charset="0"/>
              </a:rPr>
              <a:t>Питання для вивчення на уроці</a:t>
            </a:r>
            <a:endParaRPr lang="uk-UA" dirty="0"/>
          </a:p>
        </p:txBody>
      </p:sp>
      <p:sp>
        <p:nvSpPr>
          <p:cNvPr id="5" name="Текст 4"/>
          <p:cNvSpPr>
            <a:spLocks noGrp="1"/>
          </p:cNvSpPr>
          <p:nvPr>
            <p:ph type="body" idx="2"/>
          </p:nvPr>
        </p:nvSpPr>
        <p:spPr/>
        <p:txBody>
          <a:bodyPr>
            <a:normAutofit fontScale="77500" lnSpcReduction="20000"/>
          </a:bodyPr>
          <a:lstStyle/>
          <a:p>
            <a:pPr algn="just"/>
            <a:r>
              <a:rPr lang="uk-UA" sz="2000" dirty="0" smtClean="0">
                <a:latin typeface="Times New Roman" pitchFamily="18" charset="0"/>
                <a:cs typeface="Times New Roman" pitchFamily="18" charset="0"/>
              </a:rPr>
              <a:t>Історія виникнення волейболу.</a:t>
            </a:r>
          </a:p>
          <a:p>
            <a:pPr algn="just"/>
            <a:r>
              <a:rPr lang="uk-UA" sz="2000" dirty="0" smtClean="0">
                <a:latin typeface="Times New Roman" pitchFamily="18" charset="0"/>
                <a:cs typeface="Times New Roman" pitchFamily="18" charset="0"/>
              </a:rPr>
              <a:t>Історія розвитку українського волейболу</a:t>
            </a:r>
          </a:p>
          <a:p>
            <a:pPr algn="just"/>
            <a:r>
              <a:rPr lang="uk-UA" sz="2000" dirty="0" smtClean="0">
                <a:latin typeface="Times New Roman" pitchFamily="18" charset="0"/>
                <a:cs typeface="Times New Roman" pitchFamily="18" charset="0"/>
              </a:rPr>
              <a:t>Загальна характеристика гри у волейбол. </a:t>
            </a:r>
          </a:p>
          <a:p>
            <a:pPr algn="just"/>
            <a:r>
              <a:rPr lang="uk-UA" sz="2000" dirty="0" smtClean="0">
                <a:latin typeface="Times New Roman" pitchFamily="18" charset="0"/>
                <a:cs typeface="Times New Roman" pitchFamily="18" charset="0"/>
              </a:rPr>
              <a:t>Правила безпеки на ігровому майданчику. </a:t>
            </a:r>
          </a:p>
          <a:p>
            <a:pPr algn="just"/>
            <a:r>
              <a:rPr lang="uk-UA" sz="2000" dirty="0" smtClean="0">
                <a:latin typeface="Times New Roman" pitchFamily="18" charset="0"/>
                <a:cs typeface="Times New Roman" pitchFamily="18" charset="0"/>
              </a:rPr>
              <a:t>Санітарно – гігієнічні вимоги до спортивного інвентарю.</a:t>
            </a:r>
          </a:p>
          <a:p>
            <a:pPr algn="just"/>
            <a:r>
              <a:rPr lang="uk-UA" sz="2000" dirty="0" smtClean="0">
                <a:latin typeface="Times New Roman" pitchFamily="18" charset="0"/>
                <a:cs typeface="Times New Roman" pitchFamily="18" charset="0"/>
              </a:rPr>
              <a:t> Особиста гігієна спортсмена.</a:t>
            </a:r>
          </a:p>
          <a:p>
            <a:pPr algn="just"/>
            <a:r>
              <a:rPr lang="uk-UA" sz="2000" dirty="0" smtClean="0">
                <a:latin typeface="Times New Roman" pitchFamily="18" charset="0"/>
                <a:cs typeface="Times New Roman" pitchFamily="18" charset="0"/>
              </a:rPr>
              <a:t>Техніка гри у волейбол.</a:t>
            </a:r>
            <a:endParaRPr lang="uk-UA" sz="2000" dirty="0">
              <a:latin typeface="Times New Roman" pitchFamily="18" charset="0"/>
              <a:cs typeface="Times New Roman" pitchFamily="18" charset="0"/>
            </a:endParaRPr>
          </a:p>
        </p:txBody>
      </p:sp>
      <p:pic>
        <p:nvPicPr>
          <p:cNvPr id="1026" name="Picture 2" descr="D:\vermont.jpg"/>
          <p:cNvPicPr>
            <a:picLocks noGrp="1" noChangeAspect="1" noChangeArrowheads="1"/>
          </p:cNvPicPr>
          <p:nvPr>
            <p:ph sz="quarter" idx="1"/>
          </p:nvPr>
        </p:nvPicPr>
        <p:blipFill>
          <a:blip r:embed="rId2" cstate="print"/>
          <a:stretch>
            <a:fillRect/>
          </a:stretch>
        </p:blipFill>
        <p:spPr bwMode="auto">
          <a:xfrm>
            <a:off x="3635896" y="476672"/>
            <a:ext cx="5040560" cy="5904656"/>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uk-UA" sz="3600" dirty="0" smtClean="0">
                <a:solidFill>
                  <a:srgbClr val="002060"/>
                </a:solidFill>
                <a:latin typeface="Times New Roman" pitchFamily="18" charset="0"/>
                <a:cs typeface="Times New Roman" pitchFamily="18" charset="0"/>
              </a:rPr>
              <a:t>Причини виникнення травм</a:t>
            </a:r>
          </a:p>
        </p:txBody>
      </p:sp>
      <p:sp>
        <p:nvSpPr>
          <p:cNvPr id="3" name="Содержимое 2"/>
          <p:cNvSpPr>
            <a:spLocks noGrp="1"/>
          </p:cNvSpPr>
          <p:nvPr>
            <p:ph sz="half" idx="1"/>
          </p:nvPr>
        </p:nvSpPr>
        <p:spPr>
          <a:xfrm>
            <a:off x="457200" y="1268760"/>
            <a:ext cx="4038600" cy="5328592"/>
          </a:xfrm>
        </p:spPr>
        <p:txBody>
          <a:bodyPr>
            <a:noAutofit/>
          </a:bodyPr>
          <a:lstStyle/>
          <a:p>
            <a:pPr algn="just"/>
            <a:r>
              <a:rPr lang="uk-UA" sz="1550" dirty="0" smtClean="0">
                <a:latin typeface="Times New Roman" pitchFamily="18" charset="0"/>
                <a:cs typeface="Times New Roman" pitchFamily="18" charset="0"/>
              </a:rPr>
              <a:t> незадовільний стан матеріальної бази;</a:t>
            </a:r>
          </a:p>
          <a:p>
            <a:pPr algn="just"/>
            <a:r>
              <a:rPr lang="uk-UA" sz="1550" dirty="0" smtClean="0">
                <a:latin typeface="Times New Roman" pitchFamily="18" charset="0"/>
                <a:cs typeface="Times New Roman" pitchFamily="18" charset="0"/>
              </a:rPr>
              <a:t>недотримання санітарно-гігієнічних вимог до утримання спортивної споруди;</a:t>
            </a:r>
          </a:p>
          <a:p>
            <a:pPr algn="just"/>
            <a:r>
              <a:rPr lang="uk-UA" sz="1550" dirty="0" smtClean="0">
                <a:latin typeface="Times New Roman" pitchFamily="18" charset="0"/>
                <a:cs typeface="Times New Roman" pitchFamily="18" charset="0"/>
              </a:rPr>
              <a:t>відсутність або недостатнє страхування під час виконання фізичних вправ;</a:t>
            </a:r>
          </a:p>
          <a:p>
            <a:pPr algn="just"/>
            <a:r>
              <a:rPr lang="uk-UA" sz="1550" dirty="0" smtClean="0">
                <a:latin typeface="Times New Roman" pitchFamily="18" charset="0"/>
                <a:cs typeface="Times New Roman" pitchFamily="18" charset="0"/>
              </a:rPr>
              <a:t>незадовільна дисципліна учнів;</a:t>
            </a:r>
          </a:p>
          <a:p>
            <a:pPr algn="just"/>
            <a:r>
              <a:rPr lang="uk-UA" sz="1550" dirty="0" smtClean="0">
                <a:latin typeface="Times New Roman" pitchFamily="18" charset="0"/>
                <a:cs typeface="Times New Roman" pitchFamily="18" charset="0"/>
              </a:rPr>
              <a:t>недостатня фізична та технічна підготовка учнів для виконання певних  фізичних вправ;</a:t>
            </a:r>
          </a:p>
          <a:p>
            <a:pPr algn="just">
              <a:buNone/>
            </a:pPr>
            <a:r>
              <a:rPr lang="uk-UA" sz="1550" dirty="0" smtClean="0">
                <a:latin typeface="Times New Roman" pitchFamily="18" charset="0"/>
                <a:cs typeface="Times New Roman" pitchFamily="18" charset="0"/>
              </a:rPr>
              <a:t>      нехтування вимогами до спортивного одягу та взуття;</a:t>
            </a:r>
          </a:p>
          <a:p>
            <a:pPr algn="just">
              <a:buNone/>
            </a:pPr>
            <a:r>
              <a:rPr lang="uk-UA" sz="1550" dirty="0" smtClean="0">
                <a:latin typeface="Times New Roman" pitchFamily="18" charset="0"/>
                <a:cs typeface="Times New Roman" pitchFamily="18" charset="0"/>
              </a:rPr>
              <a:t>      відсутність розминки перед заняттям;</a:t>
            </a:r>
          </a:p>
          <a:p>
            <a:pPr algn="just"/>
            <a:r>
              <a:rPr lang="uk-UA" sz="1550" dirty="0" smtClean="0">
                <a:latin typeface="Times New Roman" pitchFamily="18" charset="0"/>
                <a:cs typeface="Times New Roman" pitchFamily="18" charset="0"/>
              </a:rPr>
              <a:t>невідповідність дозування фізичних навантажень до фізіологічних   можливостей організму;</a:t>
            </a:r>
          </a:p>
          <a:p>
            <a:pPr algn="just"/>
            <a:r>
              <a:rPr lang="uk-UA" sz="1550" dirty="0" smtClean="0">
                <a:latin typeface="Times New Roman" pitchFamily="18" charset="0"/>
                <a:cs typeface="Times New Roman" pitchFamily="18" charset="0"/>
              </a:rPr>
              <a:t> виконання завдань у стані перевтоми;</a:t>
            </a:r>
          </a:p>
          <a:p>
            <a:pPr algn="just"/>
            <a:r>
              <a:rPr lang="uk-UA" sz="1550" dirty="0" smtClean="0">
                <a:latin typeface="Times New Roman" pitchFamily="18" charset="0"/>
                <a:cs typeface="Times New Roman" pitchFamily="18" charset="0"/>
              </a:rPr>
              <a:t> неврахування погодних умов;</a:t>
            </a:r>
          </a:p>
          <a:p>
            <a:pPr algn="just"/>
            <a:r>
              <a:rPr lang="uk-UA" sz="1550" dirty="0" smtClean="0">
                <a:latin typeface="Times New Roman" pitchFamily="18" charset="0"/>
                <a:cs typeface="Times New Roman" pitchFamily="18" charset="0"/>
              </a:rPr>
              <a:t> нехтування ознаками втоми.</a:t>
            </a:r>
          </a:p>
          <a:p>
            <a:pPr algn="just"/>
            <a:endParaRPr lang="uk-UA" sz="1550" dirty="0">
              <a:latin typeface="Times New Roman" pitchFamily="18" charset="0"/>
              <a:cs typeface="Times New Roman" pitchFamily="18" charset="0"/>
            </a:endParaRPr>
          </a:p>
        </p:txBody>
      </p:sp>
      <p:sp>
        <p:nvSpPr>
          <p:cNvPr id="4" name="Содержимое 3"/>
          <p:cNvSpPr>
            <a:spLocks noGrp="1"/>
          </p:cNvSpPr>
          <p:nvPr>
            <p:ph sz="half" idx="2"/>
          </p:nvPr>
        </p:nvSpPr>
        <p:spPr/>
        <p:txBody>
          <a:bodyPr>
            <a:normAutofit/>
          </a:bodyPr>
          <a:lstStyle/>
          <a:p>
            <a:r>
              <a:rPr lang="uk-UA" dirty="0" smtClean="0"/>
              <a:t> </a:t>
            </a:r>
            <a:endParaRPr lang="uk-UA" dirty="0"/>
          </a:p>
        </p:txBody>
      </p:sp>
      <p:pic>
        <p:nvPicPr>
          <p:cNvPr id="5122" name="Picture 2" descr="D:\images (8).jpg"/>
          <p:cNvPicPr>
            <a:picLocks noChangeAspect="1" noChangeArrowheads="1"/>
          </p:cNvPicPr>
          <p:nvPr/>
        </p:nvPicPr>
        <p:blipFill>
          <a:blip r:embed="rId2" cstate="print"/>
          <a:srcRect/>
          <a:stretch>
            <a:fillRect/>
          </a:stretch>
        </p:blipFill>
        <p:spPr bwMode="auto">
          <a:xfrm>
            <a:off x="4644008" y="1484784"/>
            <a:ext cx="4248472" cy="230425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123" name="Picture 3" descr="D:\images (9).jpg"/>
          <p:cNvPicPr>
            <a:picLocks noChangeAspect="1" noChangeArrowheads="1"/>
          </p:cNvPicPr>
          <p:nvPr/>
        </p:nvPicPr>
        <p:blipFill>
          <a:blip r:embed="rId3" cstate="print"/>
          <a:srcRect/>
          <a:stretch>
            <a:fillRect/>
          </a:stretch>
        </p:blipFill>
        <p:spPr bwMode="auto">
          <a:xfrm>
            <a:off x="4572000" y="3933056"/>
            <a:ext cx="4392488" cy="2286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34082"/>
          </a:xfrm>
        </p:spPr>
        <p:txBody>
          <a:bodyPr>
            <a:normAutofit fontScale="90000"/>
          </a:bodyPr>
          <a:lstStyle/>
          <a:p>
            <a:r>
              <a:rPr lang="uk-UA" sz="3600" dirty="0" smtClean="0">
                <a:solidFill>
                  <a:srgbClr val="002060"/>
                </a:solidFill>
                <a:latin typeface="Times New Roman" pitchFamily="18" charset="0"/>
                <a:cs typeface="Times New Roman" pitchFamily="18" charset="0"/>
              </a:rPr>
              <a:t>Подача м</a:t>
            </a:r>
            <a:r>
              <a:rPr lang="en-US" sz="3600" dirty="0" smtClean="0">
                <a:solidFill>
                  <a:srgbClr val="002060"/>
                </a:solidFill>
                <a:latin typeface="Times New Roman" pitchFamily="18" charset="0"/>
                <a:cs typeface="Times New Roman" pitchFamily="18" charset="0"/>
              </a:rPr>
              <a:t>’</a:t>
            </a:r>
            <a:r>
              <a:rPr lang="uk-UA" sz="3600" dirty="0" err="1" smtClean="0">
                <a:solidFill>
                  <a:srgbClr val="002060"/>
                </a:solidFill>
                <a:latin typeface="Times New Roman" pitchFamily="18" charset="0"/>
                <a:cs typeface="Times New Roman" pitchFamily="18" charset="0"/>
              </a:rPr>
              <a:t>яча</a:t>
            </a:r>
            <a:endParaRPr lang="uk-UA" sz="3600" dirty="0">
              <a:solidFill>
                <a:srgbClr val="002060"/>
              </a:solidFill>
              <a:latin typeface="Times New Roman" pitchFamily="18" charset="0"/>
              <a:cs typeface="Times New Roman" pitchFamily="18" charset="0"/>
            </a:endParaRPr>
          </a:p>
        </p:txBody>
      </p:sp>
      <p:sp>
        <p:nvSpPr>
          <p:cNvPr id="3" name="Содержимое 2"/>
          <p:cNvSpPr>
            <a:spLocks noGrp="1"/>
          </p:cNvSpPr>
          <p:nvPr>
            <p:ph sz="half" idx="1"/>
          </p:nvPr>
        </p:nvSpPr>
        <p:spPr>
          <a:xfrm>
            <a:off x="457200" y="1484784"/>
            <a:ext cx="4038600" cy="4968552"/>
          </a:xfrm>
        </p:spPr>
        <p:txBody>
          <a:bodyPr>
            <a:noAutofit/>
          </a:bodyPr>
          <a:lstStyle/>
          <a:p>
            <a:pPr algn="just" fontAlgn="base"/>
            <a:r>
              <a:rPr lang="uk-UA" sz="1400" dirty="0" smtClean="0">
                <a:latin typeface="Times New Roman" pitchFamily="18" charset="0"/>
                <a:cs typeface="Times New Roman" pitchFamily="18" charset="0"/>
              </a:rPr>
              <a:t>Будь-яка гра у волейбол завжди починається з подачі. Якщо команда програє подачу, вона відразу ж програє очко. Сьогодні волейболісти використовують подачу як засіб нападу, причому найсильніші гравці володіють подачею досконало. Технічно подача виглядає наступним чином: гравець розташовуючись за лінією майданчика, підкидає м’яч і ударом руки відправляє його на сторону супротивника. Подача повинна бути виконана протягом 5 секунд.</a:t>
            </a:r>
          </a:p>
          <a:p>
            <a:pPr algn="just" fontAlgn="base"/>
            <a:r>
              <a:rPr lang="uk-UA" sz="1400" dirty="0" smtClean="0">
                <a:latin typeface="Times New Roman" pitchFamily="18" charset="0"/>
                <a:cs typeface="Times New Roman" pitchFamily="18" charset="0"/>
              </a:rPr>
              <a:t>Стадії виконання подачі:</a:t>
            </a:r>
          </a:p>
          <a:p>
            <a:pPr algn="just" fontAlgn="base"/>
            <a:r>
              <a:rPr lang="uk-UA" sz="1400" dirty="0" smtClean="0">
                <a:latin typeface="Times New Roman" pitchFamily="18" charset="0"/>
                <a:cs typeface="Times New Roman" pitchFamily="18" charset="0"/>
              </a:rPr>
              <a:t>вихідне положення;</a:t>
            </a:r>
          </a:p>
          <a:p>
            <a:pPr algn="just" fontAlgn="base"/>
            <a:r>
              <a:rPr lang="uk-UA" sz="1400" dirty="0" smtClean="0">
                <a:latin typeface="Times New Roman" pitchFamily="18" charset="0"/>
                <a:cs typeface="Times New Roman" pitchFamily="18" charset="0"/>
              </a:rPr>
              <a:t>підкидання м’яча і замах;</a:t>
            </a:r>
          </a:p>
          <a:p>
            <a:pPr algn="just" fontAlgn="base"/>
            <a:r>
              <a:rPr lang="uk-UA" sz="1400" dirty="0" smtClean="0">
                <a:latin typeface="Times New Roman" pitchFamily="18" charset="0"/>
                <a:cs typeface="Times New Roman" pitchFamily="18" charset="0"/>
              </a:rPr>
              <a:t>удар по м’ячу і рух після удару по м’ячу.</a:t>
            </a:r>
          </a:p>
          <a:p>
            <a:pPr algn="just" fontAlgn="base"/>
            <a:r>
              <a:rPr lang="uk-UA" sz="1400" dirty="0" smtClean="0">
                <a:latin typeface="Times New Roman" pitchFamily="18" charset="0"/>
                <a:cs typeface="Times New Roman" pitchFamily="18" charset="0"/>
              </a:rPr>
              <a:t>Удар по м’ячу виконується долонею або кистю руки з зігнутими пальцями. Підкидання м’яча проводиться однією рукою. Напрямок та висота підкидання м’яча, а також замах і амплітуда руху руки різні і залежать від техніки виконання подачі. </a:t>
            </a:r>
          </a:p>
          <a:p>
            <a:pPr algn="just" fontAlgn="base"/>
            <a:endParaRPr lang="uk-UA" sz="1400" dirty="0" smtClean="0">
              <a:latin typeface="Times New Roman" pitchFamily="18" charset="0"/>
              <a:cs typeface="Times New Roman" pitchFamily="18" charset="0"/>
            </a:endParaRPr>
          </a:p>
          <a:p>
            <a:pPr algn="just"/>
            <a:endParaRPr lang="uk-UA" sz="1600" dirty="0" smtClean="0">
              <a:latin typeface="Times New Roman" pitchFamily="18" charset="0"/>
              <a:cs typeface="Times New Roman" pitchFamily="18" charset="0"/>
            </a:endParaRPr>
          </a:p>
          <a:p>
            <a:pPr algn="just"/>
            <a:endParaRPr lang="uk-UA" sz="1600" dirty="0" smtClean="0">
              <a:latin typeface="Times New Roman" pitchFamily="18" charset="0"/>
              <a:cs typeface="Times New Roman" pitchFamily="18" charset="0"/>
            </a:endParaRPr>
          </a:p>
        </p:txBody>
      </p:sp>
      <p:pic>
        <p:nvPicPr>
          <p:cNvPr id="6152" name="Picture 8" descr="C:\Users\Ekaterina\Downloads\images.jpg"/>
          <p:cNvPicPr>
            <a:picLocks noGrp="1" noChangeAspect="1" noChangeArrowheads="1"/>
          </p:cNvPicPr>
          <p:nvPr>
            <p:ph sz="half" idx="2"/>
          </p:nvPr>
        </p:nvPicPr>
        <p:blipFill>
          <a:blip r:embed="rId2" cstate="print"/>
          <a:srcRect/>
          <a:stretch>
            <a:fillRect/>
          </a:stretch>
        </p:blipFill>
        <p:spPr bwMode="auto">
          <a:xfrm>
            <a:off x="6444208" y="260648"/>
            <a:ext cx="2520280" cy="336612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153" name="Picture 9" descr="C:\Users\Ekaterina\Downloads\images.jpg"/>
          <p:cNvPicPr>
            <a:picLocks noChangeAspect="1" noChangeArrowheads="1"/>
          </p:cNvPicPr>
          <p:nvPr/>
        </p:nvPicPr>
        <p:blipFill>
          <a:blip r:embed="rId3" cstate="print"/>
          <a:srcRect/>
          <a:stretch>
            <a:fillRect/>
          </a:stretch>
        </p:blipFill>
        <p:spPr bwMode="auto">
          <a:xfrm>
            <a:off x="4716016" y="3645024"/>
            <a:ext cx="2533650" cy="252028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62074"/>
          </a:xfrm>
        </p:spPr>
        <p:txBody>
          <a:bodyPr>
            <a:normAutofit fontScale="90000"/>
          </a:bodyPr>
          <a:lstStyle/>
          <a:p>
            <a:r>
              <a:rPr lang="uk-UA" sz="3600" dirty="0" smtClean="0">
                <a:solidFill>
                  <a:srgbClr val="002060"/>
                </a:solidFill>
                <a:latin typeface="Times New Roman" pitchFamily="18" charset="0"/>
                <a:cs typeface="Times New Roman" pitchFamily="18" charset="0"/>
              </a:rPr>
              <a:t>Подача м</a:t>
            </a:r>
            <a:r>
              <a:rPr lang="en-US" sz="3600" dirty="0" smtClean="0">
                <a:solidFill>
                  <a:srgbClr val="002060"/>
                </a:solidFill>
                <a:latin typeface="Times New Roman" pitchFamily="18" charset="0"/>
                <a:cs typeface="Times New Roman" pitchFamily="18" charset="0"/>
              </a:rPr>
              <a:t>’</a:t>
            </a:r>
            <a:r>
              <a:rPr lang="uk-UA" sz="3600" dirty="0" err="1" smtClean="0">
                <a:solidFill>
                  <a:srgbClr val="002060"/>
                </a:solidFill>
                <a:latin typeface="Times New Roman" pitchFamily="18" charset="0"/>
                <a:cs typeface="Times New Roman" pitchFamily="18" charset="0"/>
              </a:rPr>
              <a:t>яча</a:t>
            </a:r>
            <a:endParaRPr lang="uk-UA" sz="3600" dirty="0">
              <a:solidFill>
                <a:srgbClr val="002060"/>
              </a:solidFill>
              <a:latin typeface="Times New Roman" pitchFamily="18" charset="0"/>
              <a:cs typeface="Times New Roman" pitchFamily="18" charset="0"/>
            </a:endParaRPr>
          </a:p>
        </p:txBody>
      </p:sp>
      <p:sp>
        <p:nvSpPr>
          <p:cNvPr id="3" name="Содержимое 2"/>
          <p:cNvSpPr>
            <a:spLocks noGrp="1"/>
          </p:cNvSpPr>
          <p:nvPr>
            <p:ph sz="half" idx="1"/>
          </p:nvPr>
        </p:nvSpPr>
        <p:spPr>
          <a:xfrm>
            <a:off x="457200" y="1484784"/>
            <a:ext cx="4038600" cy="5112568"/>
          </a:xfrm>
        </p:spPr>
        <p:txBody>
          <a:bodyPr>
            <a:noAutofit/>
          </a:bodyPr>
          <a:lstStyle/>
          <a:p>
            <a:pPr algn="just" fontAlgn="base"/>
            <a:r>
              <a:rPr lang="uk-UA" sz="1400" dirty="0" smtClean="0">
                <a:latin typeface="Times New Roman" pitchFamily="18" charset="0"/>
                <a:cs typeface="Times New Roman" pitchFamily="18" charset="0"/>
              </a:rPr>
              <a:t>Починається вивчення з </a:t>
            </a:r>
            <a:r>
              <a:rPr lang="uk-UA" sz="1400" b="1" dirty="0" smtClean="0">
                <a:latin typeface="Times New Roman" pitchFamily="18" charset="0"/>
                <a:cs typeface="Times New Roman" pitchFamily="18" charset="0"/>
              </a:rPr>
              <a:t>нижньої прямої подачі</a:t>
            </a:r>
            <a:r>
              <a:rPr lang="uk-UA" sz="1400" dirty="0" smtClean="0">
                <a:latin typeface="Times New Roman" pitchFamily="18" charset="0"/>
                <a:cs typeface="Times New Roman" pitchFamily="18" charset="0"/>
              </a:rPr>
              <a:t>. Це основний спосіб для початківців, тому не викликає особливих труднощів у навчанні. Завдяки тому, що даний вид подачі простий і швидкий у навчанні з’являється можливість одночасно удосконалювати навички прийому м’яча з подачі і гра в волейбол проходить активніше і веселіше.</a:t>
            </a:r>
          </a:p>
          <a:p>
            <a:pPr algn="just" fontAlgn="base"/>
            <a:r>
              <a:rPr lang="uk-UA" sz="1400" dirty="0" smtClean="0">
                <a:latin typeface="Times New Roman" pitchFamily="18" charset="0"/>
                <a:cs typeface="Times New Roman" pitchFamily="18" charset="0"/>
              </a:rPr>
              <a:t>Виконуючи нижню пряму подачу, гравець бачить увесь майданчик і м’яч посилає на сторону суперника точніше. </a:t>
            </a:r>
          </a:p>
          <a:p>
            <a:pPr algn="ctr" fontAlgn="base">
              <a:buNone/>
            </a:pPr>
            <a:r>
              <a:rPr lang="ru-RU" sz="1400" b="1" dirty="0" err="1" smtClean="0">
                <a:latin typeface="Times New Roman" pitchFamily="18" charset="0"/>
                <a:cs typeface="Times New Roman" pitchFamily="18" charset="0"/>
              </a:rPr>
              <a:t>Техніка</a:t>
            </a:r>
            <a:r>
              <a:rPr lang="ru-RU" sz="1400" b="1" dirty="0" smtClean="0">
                <a:latin typeface="Times New Roman" pitchFamily="18" charset="0"/>
                <a:cs typeface="Times New Roman" pitchFamily="18" charset="0"/>
              </a:rPr>
              <a:t> </a:t>
            </a:r>
            <a:r>
              <a:rPr lang="ru-RU" sz="1400" b="1" dirty="0" err="1" smtClean="0">
                <a:latin typeface="Times New Roman" pitchFamily="18" charset="0"/>
                <a:cs typeface="Times New Roman" pitchFamily="18" charset="0"/>
              </a:rPr>
              <a:t>виконання</a:t>
            </a:r>
            <a:r>
              <a:rPr lang="ru-RU" sz="1400" b="1" dirty="0" smtClean="0">
                <a:latin typeface="Times New Roman" pitchFamily="18" charset="0"/>
                <a:cs typeface="Times New Roman" pitchFamily="18" charset="0"/>
              </a:rPr>
              <a:t> </a:t>
            </a:r>
            <a:r>
              <a:rPr lang="ru-RU" sz="1400" b="1" dirty="0" err="1" smtClean="0">
                <a:latin typeface="Times New Roman" pitchFamily="18" charset="0"/>
                <a:cs typeface="Times New Roman" pitchFamily="18" charset="0"/>
              </a:rPr>
              <a:t>нижньої</a:t>
            </a:r>
            <a:r>
              <a:rPr lang="ru-RU" sz="1400" b="1" dirty="0" smtClean="0">
                <a:latin typeface="Times New Roman" pitchFamily="18" charset="0"/>
                <a:cs typeface="Times New Roman" pitchFamily="18" charset="0"/>
              </a:rPr>
              <a:t> </a:t>
            </a:r>
            <a:r>
              <a:rPr lang="ru-RU" sz="1400" b="1" dirty="0" err="1" smtClean="0">
                <a:latin typeface="Times New Roman" pitchFamily="18" charset="0"/>
                <a:cs typeface="Times New Roman" pitchFamily="18" charset="0"/>
              </a:rPr>
              <a:t>прямої</a:t>
            </a:r>
            <a:r>
              <a:rPr lang="ru-RU" sz="1400" b="1" dirty="0" smtClean="0">
                <a:latin typeface="Times New Roman" pitchFamily="18" charset="0"/>
                <a:cs typeface="Times New Roman" pitchFamily="18" charset="0"/>
              </a:rPr>
              <a:t> </a:t>
            </a:r>
            <a:r>
              <a:rPr lang="ru-RU" sz="1400" b="1" dirty="0" err="1" smtClean="0">
                <a:latin typeface="Times New Roman" pitchFamily="18" charset="0"/>
                <a:cs typeface="Times New Roman" pitchFamily="18" charset="0"/>
              </a:rPr>
              <a:t>подачі</a:t>
            </a:r>
            <a:endParaRPr lang="uk-UA" sz="1400" b="1" dirty="0" smtClean="0">
              <a:latin typeface="Times New Roman" pitchFamily="18" charset="0"/>
              <a:cs typeface="Times New Roman" pitchFamily="18" charset="0"/>
            </a:endParaRPr>
          </a:p>
          <a:p>
            <a:pPr algn="just" fontAlgn="base"/>
            <a:r>
              <a:rPr lang="uk-UA" sz="1400" dirty="0" smtClean="0">
                <a:latin typeface="Times New Roman" pitchFamily="18" charset="0"/>
                <a:cs typeface="Times New Roman" pitchFamily="18" charset="0"/>
              </a:rPr>
              <a:t>Стоячи обличчям до сітки, одна нога попереду (для шульги - права і навпаки), інша позаду. Ноги зігнуті в колінних суглобах, тулуб нахилено вперед;</a:t>
            </a:r>
          </a:p>
          <a:p>
            <a:pPr algn="just" fontAlgn="base"/>
            <a:r>
              <a:rPr lang="uk-UA" sz="1400" dirty="0" smtClean="0">
                <a:latin typeface="Times New Roman" pitchFamily="18" charset="0"/>
                <a:cs typeface="Times New Roman" pitchFamily="18" charset="0"/>
              </a:rPr>
              <a:t> М'яч утримувати на долоні лівої зігнутої руки на рівні пояса або трохи нижче;</a:t>
            </a:r>
          </a:p>
          <a:p>
            <a:pPr algn="just" fontAlgn="base"/>
            <a:r>
              <a:rPr lang="uk-UA" sz="1400" dirty="0" smtClean="0">
                <a:latin typeface="Times New Roman" pitchFamily="18" charset="0"/>
                <a:cs typeface="Times New Roman" pitchFamily="18" charset="0"/>
              </a:rPr>
              <a:t> Праву руку відвести для замаху назад;</a:t>
            </a:r>
          </a:p>
          <a:p>
            <a:pPr algn="just" fontAlgn="base"/>
            <a:r>
              <a:rPr lang="uk-UA" sz="1400" dirty="0" smtClean="0">
                <a:latin typeface="Times New Roman" pitchFamily="18" charset="0"/>
                <a:cs typeface="Times New Roman" pitchFamily="18" charset="0"/>
              </a:rPr>
              <a:t>Удар по м'ячу виконувати  напруженою долонею (</a:t>
            </a:r>
            <a:r>
              <a:rPr lang="uk-UA" sz="1400" dirty="0" err="1" smtClean="0">
                <a:latin typeface="Times New Roman" pitchFamily="18" charset="0"/>
                <a:cs typeface="Times New Roman" pitchFamily="18" charset="0"/>
              </a:rPr>
              <a:t>напівкулаком</a:t>
            </a:r>
            <a:r>
              <a:rPr lang="uk-UA" sz="1400" dirty="0" smtClean="0">
                <a:latin typeface="Times New Roman" pitchFamily="18" charset="0"/>
                <a:cs typeface="Times New Roman" pitchFamily="18" charset="0"/>
              </a:rPr>
              <a:t>, кулаком) випрямленою рукою  не вище рівня пояса. </a:t>
            </a:r>
          </a:p>
        </p:txBody>
      </p:sp>
      <p:pic>
        <p:nvPicPr>
          <p:cNvPr id="6149" name="Picture 5" descr="D:\Picture1.jpg"/>
          <p:cNvPicPr>
            <a:picLocks noGrp="1" noChangeAspect="1" noChangeArrowheads="1"/>
          </p:cNvPicPr>
          <p:nvPr>
            <p:ph sz="half" idx="2"/>
          </p:nvPr>
        </p:nvPicPr>
        <p:blipFill>
          <a:blip r:embed="rId2" cstate="print"/>
          <a:srcRect/>
          <a:stretch>
            <a:fillRect/>
          </a:stretch>
        </p:blipFill>
        <p:spPr bwMode="auto">
          <a:xfrm>
            <a:off x="6732240" y="260648"/>
            <a:ext cx="2133600" cy="1885950"/>
          </a:xfrm>
          <a:prstGeom prst="rect">
            <a:avLst/>
          </a:prstGeom>
          <a:noFill/>
        </p:spPr>
      </p:pic>
      <p:pic>
        <p:nvPicPr>
          <p:cNvPr id="6150" name="Picture 6" descr="D:\Picture2.jpg"/>
          <p:cNvPicPr>
            <a:picLocks noChangeAspect="1" noChangeArrowheads="1"/>
          </p:cNvPicPr>
          <p:nvPr/>
        </p:nvPicPr>
        <p:blipFill>
          <a:blip r:embed="rId3" cstate="print"/>
          <a:srcRect/>
          <a:stretch>
            <a:fillRect/>
          </a:stretch>
        </p:blipFill>
        <p:spPr bwMode="auto">
          <a:xfrm>
            <a:off x="4572000" y="2204864"/>
            <a:ext cx="4392488" cy="2016224"/>
          </a:xfrm>
          <a:prstGeom prst="rect">
            <a:avLst/>
          </a:prstGeom>
          <a:noFill/>
        </p:spPr>
      </p:pic>
      <p:pic>
        <p:nvPicPr>
          <p:cNvPr id="6151" name="Picture 7" descr="D:\Picture3.jpg"/>
          <p:cNvPicPr>
            <a:picLocks noChangeAspect="1" noChangeArrowheads="1"/>
          </p:cNvPicPr>
          <p:nvPr/>
        </p:nvPicPr>
        <p:blipFill>
          <a:blip r:embed="rId4" cstate="print"/>
          <a:srcRect/>
          <a:stretch>
            <a:fillRect/>
          </a:stretch>
        </p:blipFill>
        <p:spPr bwMode="auto">
          <a:xfrm>
            <a:off x="4572000" y="4293096"/>
            <a:ext cx="4392488" cy="2016224"/>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uk-UA" sz="3600" dirty="0" smtClean="0">
                <a:solidFill>
                  <a:srgbClr val="002060"/>
                </a:solidFill>
                <a:latin typeface="Times New Roman" pitchFamily="18" charset="0"/>
                <a:cs typeface="Times New Roman" pitchFamily="18" charset="0"/>
              </a:rPr>
              <a:t>Верхня пряма подача</a:t>
            </a:r>
            <a:endParaRPr lang="uk-UA" sz="3600" dirty="0">
              <a:solidFill>
                <a:srgbClr val="002060"/>
              </a:solidFill>
              <a:latin typeface="Times New Roman" pitchFamily="18" charset="0"/>
              <a:cs typeface="Times New Roman" pitchFamily="18" charset="0"/>
            </a:endParaRPr>
          </a:p>
        </p:txBody>
      </p:sp>
      <p:sp>
        <p:nvSpPr>
          <p:cNvPr id="3" name="Содержимое 2"/>
          <p:cNvSpPr>
            <a:spLocks noGrp="1"/>
          </p:cNvSpPr>
          <p:nvPr>
            <p:ph sz="half" idx="1"/>
          </p:nvPr>
        </p:nvSpPr>
        <p:spPr>
          <a:xfrm>
            <a:off x="301752" y="1371600"/>
            <a:ext cx="4038600" cy="5225752"/>
          </a:xfrm>
        </p:spPr>
        <p:txBody>
          <a:bodyPr>
            <a:noAutofit/>
          </a:bodyPr>
          <a:lstStyle/>
          <a:p>
            <a:pPr algn="just"/>
            <a:r>
              <a:rPr lang="uk-UA" sz="1450" b="1" dirty="0" smtClean="0">
                <a:latin typeface="Times New Roman" pitchFamily="18" charset="0"/>
                <a:cs typeface="Times New Roman" pitchFamily="18" charset="0"/>
              </a:rPr>
              <a:t>Верхня пряма подача</a:t>
            </a:r>
          </a:p>
          <a:p>
            <a:pPr algn="just"/>
            <a:r>
              <a:rPr lang="uk-UA" sz="1450" dirty="0" smtClean="0">
                <a:latin typeface="Times New Roman" pitchFamily="18" charset="0"/>
                <a:cs typeface="Times New Roman" pitchFamily="18" charset="0"/>
              </a:rPr>
              <a:t>У верхній прямій подачі вдало поєднуються сила і точність, тобто волейболіст може послати м'яч у визначену зону і достатньо точно. </a:t>
            </a:r>
          </a:p>
          <a:p>
            <a:pPr algn="just"/>
            <a:r>
              <a:rPr lang="uk-UA" sz="1450" b="1" dirty="0" smtClean="0">
                <a:latin typeface="Times New Roman" pitchFamily="18" charset="0"/>
                <a:cs typeface="Times New Roman" pitchFamily="18" charset="0"/>
              </a:rPr>
              <a:t>Техніка виконання: </a:t>
            </a:r>
            <a:r>
              <a:rPr lang="uk-UA" sz="1450" dirty="0" smtClean="0">
                <a:latin typeface="Times New Roman" pitchFamily="18" charset="0"/>
                <a:cs typeface="Times New Roman" pitchFamily="18" charset="0"/>
              </a:rPr>
              <a:t>гравець стоїть обличчям до сітки. Ноги злегка зігнуті, ліва нога виставлена ​​вперед. М'яч утримується лівою рукою, права піднята вгору для удару. М'яч підкидається вгору і трохи вперед. У момент підкидання м'яча вгору вага тіла переноситься на праву ногу, яка злегка згинається в колінному суглобі, тулуб відхиляється назад і злегка повертається в бік руки, що виконує замах. Слідом за рухом тулуба, права рука, зігнута в ліктьовому суглобі, відводиться за голову. При ударі по м'ячу, нога що стоїть позаду, випрямляється, вага тіла переноситься на передню ногу. Рука спочатку переміщується ліктем вперед, потім швидкість переміщення передпліччя наростає, і рука повністю випрямляється</a:t>
            </a:r>
            <a:endParaRPr lang="uk-UA" sz="1450" dirty="0"/>
          </a:p>
        </p:txBody>
      </p:sp>
      <p:pic>
        <p:nvPicPr>
          <p:cNvPr id="7170" name="Picture 2" descr="C:\Users\Ekaterina\Downloads\Picture4.jpg"/>
          <p:cNvPicPr>
            <a:picLocks noGrp="1" noChangeAspect="1" noChangeArrowheads="1"/>
          </p:cNvPicPr>
          <p:nvPr>
            <p:ph sz="half" idx="2"/>
          </p:nvPr>
        </p:nvPicPr>
        <p:blipFill>
          <a:blip r:embed="rId2" cstate="print"/>
          <a:stretch>
            <a:fillRect/>
          </a:stretch>
        </p:blipFill>
        <p:spPr bwMode="auto">
          <a:xfrm>
            <a:off x="4823520" y="1340768"/>
            <a:ext cx="4140968" cy="511256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solidFill>
                  <a:srgbClr val="002060"/>
                </a:solidFill>
                <a:latin typeface="Times New Roman" pitchFamily="18" charset="0"/>
                <a:cs typeface="Times New Roman" pitchFamily="18" charset="0"/>
              </a:rPr>
              <a:t>Верхня пряма подача</a:t>
            </a:r>
            <a:endParaRPr lang="uk-UA" dirty="0">
              <a:solidFill>
                <a:srgbClr val="002060"/>
              </a:solidFill>
            </a:endParaRPr>
          </a:p>
        </p:txBody>
      </p:sp>
      <p:pic>
        <p:nvPicPr>
          <p:cNvPr id="4100" name="Picture 4" descr="C:\Users\Ekaterina\Downloads\images.jpg"/>
          <p:cNvPicPr>
            <a:picLocks noGrp="1" noChangeAspect="1" noChangeArrowheads="1"/>
          </p:cNvPicPr>
          <p:nvPr>
            <p:ph sz="half" idx="4294967295"/>
          </p:nvPr>
        </p:nvPicPr>
        <p:blipFill>
          <a:blip r:embed="rId2" cstate="print"/>
          <a:srcRect/>
          <a:stretch>
            <a:fillRect/>
          </a:stretch>
        </p:blipFill>
        <p:spPr bwMode="auto">
          <a:xfrm>
            <a:off x="179512" y="1556792"/>
            <a:ext cx="8784976" cy="482453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normAutofit/>
          </a:bodyPr>
          <a:lstStyle/>
          <a:p>
            <a:r>
              <a:rPr lang="uk-UA" sz="3600" dirty="0" smtClean="0">
                <a:solidFill>
                  <a:srgbClr val="002060"/>
                </a:solidFill>
                <a:latin typeface="Times New Roman" pitchFamily="18" charset="0"/>
                <a:cs typeface="Times New Roman" pitchFamily="18" charset="0"/>
              </a:rPr>
              <a:t>Стійка волейболіста і переміщення</a:t>
            </a:r>
            <a:endParaRPr lang="uk-UA" sz="3600" dirty="0">
              <a:solidFill>
                <a:srgbClr val="002060"/>
              </a:solidFill>
              <a:latin typeface="Times New Roman" pitchFamily="18" charset="0"/>
              <a:cs typeface="Times New Roman" pitchFamily="18" charset="0"/>
            </a:endParaRPr>
          </a:p>
        </p:txBody>
      </p:sp>
      <p:sp>
        <p:nvSpPr>
          <p:cNvPr id="4" name="Содержимое 3"/>
          <p:cNvSpPr>
            <a:spLocks noGrp="1"/>
          </p:cNvSpPr>
          <p:nvPr>
            <p:ph sz="half" idx="1"/>
          </p:nvPr>
        </p:nvSpPr>
        <p:spPr>
          <a:xfrm>
            <a:off x="457200" y="1412776"/>
            <a:ext cx="4114800" cy="5184576"/>
          </a:xfrm>
        </p:spPr>
        <p:txBody>
          <a:bodyPr>
            <a:noAutofit/>
          </a:bodyPr>
          <a:lstStyle/>
          <a:p>
            <a:pPr algn="just"/>
            <a:r>
              <a:rPr lang="ru-RU" sz="1550" dirty="0" err="1" smtClean="0">
                <a:latin typeface="Times New Roman" pitchFamily="18" charset="0"/>
                <a:cs typeface="Times New Roman" pitchFamily="18" charset="0"/>
              </a:rPr>
              <a:t>Стійка</a:t>
            </a:r>
            <a:r>
              <a:rPr lang="ru-RU" sz="1550" dirty="0" smtClean="0">
                <a:latin typeface="Times New Roman" pitchFamily="18" charset="0"/>
                <a:cs typeface="Times New Roman" pitchFamily="18" charset="0"/>
              </a:rPr>
              <a:t> </a:t>
            </a:r>
            <a:r>
              <a:rPr lang="ru-RU" sz="1550" dirty="0" err="1" smtClean="0">
                <a:latin typeface="Times New Roman" pitchFamily="18" charset="0"/>
                <a:cs typeface="Times New Roman" pitchFamily="18" charset="0"/>
              </a:rPr>
              <a:t>волейболіста</a:t>
            </a:r>
            <a:r>
              <a:rPr lang="ru-RU" sz="1550" dirty="0" smtClean="0">
                <a:latin typeface="Times New Roman" pitchFamily="18" charset="0"/>
                <a:cs typeface="Times New Roman" pitchFamily="18" charset="0"/>
              </a:rPr>
              <a:t> – </a:t>
            </a:r>
            <a:r>
              <a:rPr lang="ru-RU" sz="1550" dirty="0" err="1" smtClean="0">
                <a:latin typeface="Times New Roman" pitchFamily="18" charset="0"/>
                <a:cs typeface="Times New Roman" pitchFamily="18" charset="0"/>
              </a:rPr>
              <a:t>це</a:t>
            </a:r>
            <a:r>
              <a:rPr lang="ru-RU" sz="1550" dirty="0" smtClean="0">
                <a:latin typeface="Times New Roman" pitchFamily="18" charset="0"/>
                <a:cs typeface="Times New Roman" pitchFamily="18" charset="0"/>
              </a:rPr>
              <a:t> поза </a:t>
            </a:r>
            <a:r>
              <a:rPr lang="ru-RU" sz="1550" dirty="0" err="1" smtClean="0">
                <a:latin typeface="Times New Roman" pitchFamily="18" charset="0"/>
                <a:cs typeface="Times New Roman" pitchFamily="18" charset="0"/>
              </a:rPr>
              <a:t>готовності</a:t>
            </a:r>
            <a:r>
              <a:rPr lang="ru-RU" sz="1550" dirty="0" smtClean="0">
                <a:latin typeface="Times New Roman" pitchFamily="18" charset="0"/>
                <a:cs typeface="Times New Roman" pitchFamily="18" charset="0"/>
              </a:rPr>
              <a:t> до </a:t>
            </a:r>
            <a:r>
              <a:rPr lang="ru-RU" sz="1550" dirty="0" err="1" smtClean="0">
                <a:latin typeface="Times New Roman" pitchFamily="18" charset="0"/>
                <a:cs typeface="Times New Roman" pitchFamily="18" charset="0"/>
              </a:rPr>
              <a:t>переміщення</a:t>
            </a:r>
            <a:r>
              <a:rPr lang="ru-RU" sz="1550" dirty="0" smtClean="0">
                <a:latin typeface="Times New Roman" pitchFamily="18" charset="0"/>
                <a:cs typeface="Times New Roman" pitchFamily="18" charset="0"/>
              </a:rPr>
              <a:t> </a:t>
            </a:r>
            <a:r>
              <a:rPr lang="ru-RU" sz="1550" dirty="0" err="1" smtClean="0">
                <a:latin typeface="Times New Roman" pitchFamily="18" charset="0"/>
                <a:cs typeface="Times New Roman" pitchFamily="18" charset="0"/>
              </a:rPr>
              <a:t>і</a:t>
            </a:r>
            <a:r>
              <a:rPr lang="ru-RU" sz="1550" dirty="0" smtClean="0">
                <a:latin typeface="Times New Roman" pitchFamily="18" charset="0"/>
                <a:cs typeface="Times New Roman" pitchFamily="18" charset="0"/>
              </a:rPr>
              <a:t> </a:t>
            </a:r>
            <a:r>
              <a:rPr lang="ru-RU" sz="1550" dirty="0" err="1" smtClean="0">
                <a:latin typeface="Times New Roman" pitchFamily="18" charset="0"/>
                <a:cs typeface="Times New Roman" pitchFamily="18" charset="0"/>
              </a:rPr>
              <a:t>виходу</a:t>
            </a:r>
            <a:r>
              <a:rPr lang="ru-RU" sz="1550" dirty="0" smtClean="0">
                <a:latin typeface="Times New Roman" pitchFamily="18" charset="0"/>
                <a:cs typeface="Times New Roman" pitchFamily="18" charset="0"/>
              </a:rPr>
              <a:t> у </a:t>
            </a:r>
            <a:r>
              <a:rPr lang="ru-RU" sz="1550" dirty="0" err="1" smtClean="0">
                <a:latin typeface="Times New Roman" pitchFamily="18" charset="0"/>
                <a:cs typeface="Times New Roman" pitchFamily="18" charset="0"/>
              </a:rPr>
              <a:t>вихідне</a:t>
            </a:r>
            <a:r>
              <a:rPr lang="ru-RU" sz="1550" dirty="0" smtClean="0">
                <a:latin typeface="Times New Roman" pitchFamily="18" charset="0"/>
                <a:cs typeface="Times New Roman" pitchFamily="18" charset="0"/>
              </a:rPr>
              <a:t> </a:t>
            </a:r>
            <a:r>
              <a:rPr lang="ru-RU" sz="1550" dirty="0" err="1" smtClean="0">
                <a:latin typeface="Times New Roman" pitchFamily="18" charset="0"/>
                <a:cs typeface="Times New Roman" pitchFamily="18" charset="0"/>
              </a:rPr>
              <a:t>положення</a:t>
            </a:r>
            <a:r>
              <a:rPr lang="ru-RU" sz="1550" dirty="0" smtClean="0">
                <a:latin typeface="Times New Roman" pitchFamily="18" charset="0"/>
                <a:cs typeface="Times New Roman" pitchFamily="18" charset="0"/>
              </a:rPr>
              <a:t> для </a:t>
            </a:r>
            <a:r>
              <a:rPr lang="ru-RU" sz="1550" dirty="0" err="1" smtClean="0">
                <a:latin typeface="Times New Roman" pitchFamily="18" charset="0"/>
                <a:cs typeface="Times New Roman" pitchFamily="18" charset="0"/>
              </a:rPr>
              <a:t>виконання</a:t>
            </a:r>
            <a:r>
              <a:rPr lang="ru-RU" sz="1550" dirty="0" smtClean="0">
                <a:latin typeface="Times New Roman" pitchFamily="18" charset="0"/>
                <a:cs typeface="Times New Roman" pitchFamily="18" charset="0"/>
              </a:rPr>
              <a:t> </a:t>
            </a:r>
            <a:r>
              <a:rPr lang="ru-RU" sz="1550" dirty="0" err="1" smtClean="0">
                <a:latin typeface="Times New Roman" pitchFamily="18" charset="0"/>
                <a:cs typeface="Times New Roman" pitchFamily="18" charset="0"/>
              </a:rPr>
              <a:t>технічного</a:t>
            </a:r>
            <a:r>
              <a:rPr lang="ru-RU" sz="1550" dirty="0" smtClean="0">
                <a:latin typeface="Times New Roman" pitchFamily="18" charset="0"/>
                <a:cs typeface="Times New Roman" pitchFamily="18" charset="0"/>
              </a:rPr>
              <a:t> </a:t>
            </a:r>
            <a:r>
              <a:rPr lang="ru-RU" sz="1550" dirty="0" err="1" smtClean="0">
                <a:latin typeface="Times New Roman" pitchFamily="18" charset="0"/>
                <a:cs typeface="Times New Roman" pitchFamily="18" charset="0"/>
              </a:rPr>
              <a:t>прийому</a:t>
            </a:r>
            <a:r>
              <a:rPr lang="ru-RU" sz="1550" dirty="0" smtClean="0">
                <a:latin typeface="Times New Roman" pitchFamily="18" charset="0"/>
                <a:cs typeface="Times New Roman" pitchFamily="18" charset="0"/>
              </a:rPr>
              <a:t>. </a:t>
            </a:r>
            <a:r>
              <a:rPr lang="ru-RU" sz="1550" dirty="0" err="1" smtClean="0">
                <a:latin typeface="Times New Roman" pitchFamily="18" charset="0"/>
                <a:cs typeface="Times New Roman" pitchFamily="18" charset="0"/>
              </a:rPr>
              <a:t>Існують</a:t>
            </a:r>
            <a:r>
              <a:rPr lang="ru-RU" sz="1550" dirty="0" smtClean="0">
                <a:latin typeface="Times New Roman" pitchFamily="18" charset="0"/>
                <a:cs typeface="Times New Roman" pitchFamily="18" charset="0"/>
              </a:rPr>
              <a:t> три </a:t>
            </a:r>
            <a:r>
              <a:rPr lang="ru-RU" sz="1550" dirty="0" err="1" smtClean="0">
                <a:latin typeface="Times New Roman" pitchFamily="18" charset="0"/>
                <a:cs typeface="Times New Roman" pitchFamily="18" charset="0"/>
              </a:rPr>
              <a:t>види</a:t>
            </a:r>
            <a:r>
              <a:rPr lang="ru-RU" sz="1550" dirty="0" smtClean="0">
                <a:latin typeface="Times New Roman" pitchFamily="18" charset="0"/>
                <a:cs typeface="Times New Roman" pitchFamily="18" charset="0"/>
              </a:rPr>
              <a:t> </a:t>
            </a:r>
            <a:r>
              <a:rPr lang="ru-RU" sz="1550" dirty="0" err="1" smtClean="0">
                <a:latin typeface="Times New Roman" pitchFamily="18" charset="0"/>
                <a:cs typeface="Times New Roman" pitchFamily="18" charset="0"/>
              </a:rPr>
              <a:t>основних</a:t>
            </a:r>
            <a:r>
              <a:rPr lang="ru-RU" sz="1550" dirty="0" smtClean="0">
                <a:latin typeface="Times New Roman" pitchFamily="18" charset="0"/>
                <a:cs typeface="Times New Roman" pitchFamily="18" charset="0"/>
              </a:rPr>
              <a:t> </a:t>
            </a:r>
            <a:r>
              <a:rPr lang="ru-RU" sz="1550" dirty="0" err="1" smtClean="0">
                <a:latin typeface="Times New Roman" pitchFamily="18" charset="0"/>
                <a:cs typeface="Times New Roman" pitchFamily="18" charset="0"/>
              </a:rPr>
              <a:t>стійок</a:t>
            </a:r>
            <a:r>
              <a:rPr lang="ru-RU" sz="1550" dirty="0" smtClean="0">
                <a:latin typeface="Times New Roman" pitchFamily="18" charset="0"/>
                <a:cs typeface="Times New Roman" pitchFamily="18" charset="0"/>
              </a:rPr>
              <a:t>: </a:t>
            </a:r>
            <a:r>
              <a:rPr lang="ru-RU" sz="1550" dirty="0" err="1" smtClean="0">
                <a:latin typeface="Times New Roman" pitchFamily="18" charset="0"/>
                <a:cs typeface="Times New Roman" pitchFamily="18" charset="0"/>
              </a:rPr>
              <a:t>висока</a:t>
            </a:r>
            <a:r>
              <a:rPr lang="ru-RU" sz="1550" dirty="0" smtClean="0">
                <a:latin typeface="Times New Roman" pitchFamily="18" charset="0"/>
                <a:cs typeface="Times New Roman" pitchFamily="18" charset="0"/>
              </a:rPr>
              <a:t>, </a:t>
            </a:r>
            <a:r>
              <a:rPr lang="ru-RU" sz="1550" dirty="0" err="1" smtClean="0">
                <a:latin typeface="Times New Roman" pitchFamily="18" charset="0"/>
                <a:cs typeface="Times New Roman" pitchFamily="18" charset="0"/>
              </a:rPr>
              <a:t>середня</a:t>
            </a:r>
            <a:r>
              <a:rPr lang="ru-RU" sz="1550" dirty="0" smtClean="0">
                <a:latin typeface="Times New Roman" pitchFamily="18" charset="0"/>
                <a:cs typeface="Times New Roman" pitchFamily="18" charset="0"/>
              </a:rPr>
              <a:t>, </a:t>
            </a:r>
            <a:r>
              <a:rPr lang="ru-RU" sz="1550" dirty="0" err="1" smtClean="0">
                <a:latin typeface="Times New Roman" pitchFamily="18" charset="0"/>
                <a:cs typeface="Times New Roman" pitchFamily="18" charset="0"/>
              </a:rPr>
              <a:t>низька</a:t>
            </a:r>
            <a:r>
              <a:rPr lang="ru-RU" sz="1550" dirty="0" smtClean="0">
                <a:latin typeface="Times New Roman" pitchFamily="18" charset="0"/>
                <a:cs typeface="Times New Roman" pitchFamily="18" charset="0"/>
              </a:rPr>
              <a:t>.</a:t>
            </a:r>
          </a:p>
          <a:p>
            <a:pPr algn="just"/>
            <a:r>
              <a:rPr lang="uk-UA" sz="1550" b="1" dirty="0" smtClean="0">
                <a:latin typeface="Times New Roman" pitchFamily="18" charset="0"/>
                <a:cs typeface="Times New Roman" pitchFamily="18" charset="0"/>
              </a:rPr>
              <a:t>Техніка виконання: </a:t>
            </a:r>
            <a:r>
              <a:rPr lang="uk-UA" sz="1550" dirty="0" smtClean="0">
                <a:latin typeface="Times New Roman" pitchFamily="18" charset="0"/>
                <a:cs typeface="Times New Roman" pitchFamily="18" charset="0"/>
              </a:rPr>
              <a:t>ноги розташовані на ширині плечей і зігнуті в колінних суглобах. Одна нога попереду, або ступні розташовані паралельно. Тулуб нахилений вперед. Чим нижче стійка, тим більше вперед нахилений тулуб. Руки зігнуті в ліктьових суглобах, долоні опущені вниз. Для прийому м'яча від нападаючого удару застосовується  висока стійка. Кожен гравець вибирає для себе зручне положення, з якого можна швидко перейти на  рух і виконати будь - який прийом. </a:t>
            </a:r>
            <a:r>
              <a:rPr lang="uk-UA" sz="1550" b="1" dirty="0" smtClean="0">
                <a:latin typeface="Times New Roman" pitchFamily="18" charset="0"/>
                <a:cs typeface="Times New Roman" pitchFamily="18" charset="0"/>
              </a:rPr>
              <a:t>Переміщення</a:t>
            </a:r>
            <a:r>
              <a:rPr lang="uk-UA" sz="1550" dirty="0" smtClean="0">
                <a:latin typeface="Times New Roman" pitchFamily="18" charset="0"/>
                <a:cs typeface="Times New Roman" pitchFamily="18" charset="0"/>
              </a:rPr>
              <a:t> здійснюється кроком, приставним кроком, </a:t>
            </a:r>
            <a:r>
              <a:rPr lang="uk-UA" sz="1550" dirty="0" err="1" smtClean="0">
                <a:latin typeface="Times New Roman" pitchFamily="18" charset="0"/>
                <a:cs typeface="Times New Roman" pitchFamily="18" charset="0"/>
              </a:rPr>
              <a:t>схресним</a:t>
            </a:r>
            <a:r>
              <a:rPr lang="uk-UA" sz="1550" dirty="0" smtClean="0">
                <a:latin typeface="Times New Roman" pitchFamily="18" charset="0"/>
                <a:cs typeface="Times New Roman" pitchFamily="18" charset="0"/>
              </a:rPr>
              <a:t> кроком, бігом, ривком, стрибком, подвійним кроком.</a:t>
            </a:r>
            <a:endParaRPr lang="uk-UA" sz="1550" dirty="0">
              <a:latin typeface="Times New Roman" pitchFamily="18" charset="0"/>
              <a:cs typeface="Times New Roman" pitchFamily="18" charset="0"/>
            </a:endParaRPr>
          </a:p>
        </p:txBody>
      </p:sp>
      <p:pic>
        <p:nvPicPr>
          <p:cNvPr id="9218" name="Picture 2" descr="D:\Picture2 (1).jpg"/>
          <p:cNvPicPr>
            <a:picLocks noGrp="1" noChangeAspect="1" noChangeArrowheads="1"/>
          </p:cNvPicPr>
          <p:nvPr>
            <p:ph sz="half" idx="2"/>
          </p:nvPr>
        </p:nvPicPr>
        <p:blipFill>
          <a:blip r:embed="rId2" cstate="print"/>
          <a:stretch>
            <a:fillRect/>
          </a:stretch>
        </p:blipFill>
        <p:spPr bwMode="auto">
          <a:xfrm>
            <a:off x="4716016" y="1412776"/>
            <a:ext cx="4248472" cy="468052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noAutofit/>
          </a:bodyPr>
          <a:lstStyle/>
          <a:p>
            <a:r>
              <a:rPr lang="uk-UA" sz="3600" dirty="0" smtClean="0">
                <a:solidFill>
                  <a:srgbClr val="002060"/>
                </a:solidFill>
                <a:latin typeface="Times New Roman" pitchFamily="18" charset="0"/>
                <a:cs typeface="Times New Roman" pitchFamily="18" charset="0"/>
              </a:rPr>
              <a:t>Передача м</a:t>
            </a:r>
            <a:r>
              <a:rPr lang="en-US" sz="3600" dirty="0" smtClean="0">
                <a:solidFill>
                  <a:srgbClr val="002060"/>
                </a:solidFill>
                <a:latin typeface="Times New Roman" pitchFamily="18" charset="0"/>
                <a:cs typeface="Times New Roman" pitchFamily="18" charset="0"/>
              </a:rPr>
              <a:t>’</a:t>
            </a:r>
            <a:r>
              <a:rPr lang="uk-UA" sz="3600" dirty="0" err="1" smtClean="0">
                <a:solidFill>
                  <a:srgbClr val="002060"/>
                </a:solidFill>
                <a:latin typeface="Times New Roman" pitchFamily="18" charset="0"/>
                <a:cs typeface="Times New Roman" pitchFamily="18" charset="0"/>
              </a:rPr>
              <a:t>яча</a:t>
            </a:r>
            <a:r>
              <a:rPr lang="uk-UA" sz="3600" dirty="0" smtClean="0">
                <a:solidFill>
                  <a:srgbClr val="002060"/>
                </a:solidFill>
                <a:latin typeface="Times New Roman" pitchFamily="18" charset="0"/>
                <a:cs typeface="Times New Roman" pitchFamily="18" charset="0"/>
              </a:rPr>
              <a:t> двома руками зверху</a:t>
            </a:r>
            <a:endParaRPr lang="uk-UA" sz="3600" dirty="0">
              <a:solidFill>
                <a:srgbClr val="002060"/>
              </a:solidFill>
              <a:latin typeface="Times New Roman" pitchFamily="18" charset="0"/>
              <a:cs typeface="Times New Roman" pitchFamily="18" charset="0"/>
            </a:endParaRPr>
          </a:p>
        </p:txBody>
      </p:sp>
      <p:sp>
        <p:nvSpPr>
          <p:cNvPr id="8" name="Содержимое 7"/>
          <p:cNvSpPr>
            <a:spLocks noGrp="1"/>
          </p:cNvSpPr>
          <p:nvPr>
            <p:ph sz="half" idx="1"/>
          </p:nvPr>
        </p:nvSpPr>
        <p:spPr>
          <a:xfrm>
            <a:off x="457200" y="1268760"/>
            <a:ext cx="4038600" cy="5184576"/>
          </a:xfrm>
        </p:spPr>
        <p:txBody>
          <a:bodyPr>
            <a:noAutofit/>
          </a:bodyPr>
          <a:lstStyle/>
          <a:p>
            <a:pPr algn="just"/>
            <a:r>
              <a:rPr lang="uk-UA" sz="1400" dirty="0" smtClean="0">
                <a:latin typeface="Times New Roman" pitchFamily="18" charset="0"/>
                <a:cs typeface="Times New Roman" pitchFamily="18" charset="0"/>
              </a:rPr>
              <a:t>Передача м</a:t>
            </a:r>
            <a:r>
              <a:rPr lang="en-US" sz="1400" dirty="0" smtClean="0">
                <a:latin typeface="Times New Roman" pitchFamily="18" charset="0"/>
                <a:cs typeface="Times New Roman" pitchFamily="18" charset="0"/>
              </a:rPr>
              <a:t>’</a:t>
            </a:r>
            <a:r>
              <a:rPr lang="uk-UA" sz="1400" dirty="0" err="1" smtClean="0">
                <a:latin typeface="Times New Roman" pitchFamily="18" charset="0"/>
                <a:cs typeface="Times New Roman" pitchFamily="18" charset="0"/>
              </a:rPr>
              <a:t>яча</a:t>
            </a:r>
            <a:r>
              <a:rPr lang="uk-UA" sz="1400" dirty="0" smtClean="0">
                <a:latin typeface="Times New Roman" pitchFamily="18" charset="0"/>
                <a:cs typeface="Times New Roman" pitchFamily="18" charset="0"/>
              </a:rPr>
              <a:t> двома руками зверху застосовується для прийому подач, передач для нападаючого удару і перебивання через сітку. Розрізняють такі способи передачі: двома руками в опорі, двома руками в стрибку, однією рукою в стрибку, двома руками в падінні і перекатом на спину.</a:t>
            </a:r>
          </a:p>
          <a:p>
            <a:pPr algn="just"/>
            <a:r>
              <a:rPr lang="uk-UA" sz="1400" dirty="0" smtClean="0">
                <a:latin typeface="Times New Roman" pitchFamily="18" charset="0"/>
                <a:cs typeface="Times New Roman" pitchFamily="18" charset="0"/>
              </a:rPr>
              <a:t>За напрямком передачі виконуються  вперед, над собою, назад.</a:t>
            </a:r>
          </a:p>
          <a:p>
            <a:pPr algn="just"/>
            <a:r>
              <a:rPr lang="uk-UA" sz="1400" dirty="0" smtClean="0">
                <a:latin typeface="Times New Roman" pitchFamily="18" charset="0"/>
                <a:cs typeface="Times New Roman" pitchFamily="18" charset="0"/>
              </a:rPr>
              <a:t> За  довжиною розрізняють довгі передачі (через зону), короткі (із зони в зону), укорочені (в межах зони). </a:t>
            </a:r>
          </a:p>
          <a:p>
            <a:pPr algn="just"/>
            <a:r>
              <a:rPr lang="uk-UA" sz="1400" dirty="0" smtClean="0">
                <a:latin typeface="Times New Roman" pitchFamily="18" charset="0"/>
                <a:cs typeface="Times New Roman" pitchFamily="18" charset="0"/>
              </a:rPr>
              <a:t>За висотою траєкторії:</a:t>
            </a:r>
          </a:p>
          <a:p>
            <a:pPr algn="just"/>
            <a:r>
              <a:rPr lang="uk-UA" sz="1400" dirty="0" smtClean="0">
                <a:latin typeface="Times New Roman" pitchFamily="18" charset="0"/>
                <a:cs typeface="Times New Roman" pitchFamily="18" charset="0"/>
              </a:rPr>
              <a:t> високі - більше 2м, </a:t>
            </a:r>
          </a:p>
          <a:p>
            <a:pPr algn="just"/>
            <a:r>
              <a:rPr lang="uk-UA" sz="1400" dirty="0" smtClean="0">
                <a:latin typeface="Times New Roman" pitchFamily="18" charset="0"/>
                <a:cs typeface="Times New Roman" pitchFamily="18" charset="0"/>
              </a:rPr>
              <a:t>середні - до 2 м, </a:t>
            </a:r>
          </a:p>
          <a:p>
            <a:pPr algn="just"/>
            <a:r>
              <a:rPr lang="uk-UA" sz="1400" dirty="0" smtClean="0">
                <a:latin typeface="Times New Roman" pitchFamily="18" charset="0"/>
                <a:cs typeface="Times New Roman" pitchFamily="18" charset="0"/>
              </a:rPr>
              <a:t>низькі - до 1 м. </a:t>
            </a:r>
          </a:p>
          <a:p>
            <a:pPr algn="just"/>
            <a:r>
              <a:rPr lang="uk-UA" sz="1400" dirty="0" smtClean="0">
                <a:latin typeface="Times New Roman" pitchFamily="18" charset="0"/>
                <a:cs typeface="Times New Roman" pitchFamily="18" charset="0"/>
              </a:rPr>
              <a:t>Поєднання цих параметрів (довжини і висоти) визначає швидкість польоту м'яча при передачах (повільні, прискорені і швидкісні). В техніку передачі входять: вихідне положення, зустрічний рух рук до м'яча, амортизація і напрямок м'яча - виліт.</a:t>
            </a:r>
            <a:endParaRPr lang="uk-UA" sz="1400" dirty="0">
              <a:latin typeface="Times New Roman" pitchFamily="18" charset="0"/>
              <a:cs typeface="Times New Roman" pitchFamily="18" charset="0"/>
            </a:endParaRPr>
          </a:p>
        </p:txBody>
      </p:sp>
      <p:pic>
        <p:nvPicPr>
          <p:cNvPr id="8194" name="Picture 2" descr="C:\Users\Ekaterina\Downloads\index.jpg"/>
          <p:cNvPicPr>
            <a:picLocks noGrp="1" noChangeAspect="1" noChangeArrowheads="1"/>
          </p:cNvPicPr>
          <p:nvPr>
            <p:ph sz="half" idx="2"/>
          </p:nvPr>
        </p:nvPicPr>
        <p:blipFill>
          <a:blip r:embed="rId2" cstate="print"/>
          <a:stretch>
            <a:fillRect/>
          </a:stretch>
        </p:blipFill>
        <p:spPr bwMode="auto">
          <a:xfrm>
            <a:off x="4644008" y="1484784"/>
            <a:ext cx="4320480" cy="496855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uk-UA" sz="3600" dirty="0" smtClean="0">
                <a:solidFill>
                  <a:srgbClr val="002060"/>
                </a:solidFill>
                <a:latin typeface="Times New Roman" pitchFamily="18" charset="0"/>
                <a:cs typeface="Times New Roman" pitchFamily="18" charset="0"/>
              </a:rPr>
              <a:t>Передача м</a:t>
            </a:r>
            <a:r>
              <a:rPr lang="en-US" sz="3600" dirty="0" smtClean="0">
                <a:solidFill>
                  <a:srgbClr val="002060"/>
                </a:solidFill>
                <a:latin typeface="Times New Roman" pitchFamily="18" charset="0"/>
                <a:cs typeface="Times New Roman" pitchFamily="18" charset="0"/>
              </a:rPr>
              <a:t>’</a:t>
            </a:r>
            <a:r>
              <a:rPr lang="uk-UA" sz="3600" dirty="0" err="1" smtClean="0">
                <a:solidFill>
                  <a:srgbClr val="002060"/>
                </a:solidFill>
                <a:latin typeface="Times New Roman" pitchFamily="18" charset="0"/>
                <a:cs typeface="Times New Roman" pitchFamily="18" charset="0"/>
              </a:rPr>
              <a:t>яча</a:t>
            </a:r>
            <a:r>
              <a:rPr lang="uk-UA" sz="3600" dirty="0" smtClean="0">
                <a:solidFill>
                  <a:srgbClr val="002060"/>
                </a:solidFill>
                <a:latin typeface="Times New Roman" pitchFamily="18" charset="0"/>
                <a:cs typeface="Times New Roman" pitchFamily="18" charset="0"/>
              </a:rPr>
              <a:t> двома руками зверху</a:t>
            </a:r>
            <a:endParaRPr lang="uk-UA" sz="3600" dirty="0">
              <a:solidFill>
                <a:srgbClr val="002060"/>
              </a:solidFill>
              <a:latin typeface="Times New Roman" pitchFamily="18" charset="0"/>
              <a:cs typeface="Times New Roman" pitchFamily="18" charset="0"/>
            </a:endParaRPr>
          </a:p>
        </p:txBody>
      </p:sp>
      <p:pic>
        <p:nvPicPr>
          <p:cNvPr id="6146" name="Picture 2"/>
          <p:cNvPicPr>
            <a:picLocks noGrp="1" noChangeAspect="1" noChangeArrowheads="1"/>
          </p:cNvPicPr>
          <p:nvPr>
            <p:ph sz="half" idx="4294967295"/>
          </p:nvPr>
        </p:nvPicPr>
        <p:blipFill>
          <a:blip r:embed="rId2" cstate="print"/>
          <a:srcRect/>
          <a:stretch>
            <a:fillRect/>
          </a:stretch>
        </p:blipFill>
        <p:spPr bwMode="auto">
          <a:xfrm>
            <a:off x="323528" y="1628800"/>
            <a:ext cx="8640960" cy="475252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normAutofit/>
          </a:bodyPr>
          <a:lstStyle/>
          <a:p>
            <a:r>
              <a:rPr lang="uk-UA" sz="3600" dirty="0" smtClean="0">
                <a:solidFill>
                  <a:srgbClr val="002060"/>
                </a:solidFill>
                <a:latin typeface="Times New Roman" pitchFamily="18" charset="0"/>
                <a:cs typeface="Times New Roman" pitchFamily="18" charset="0"/>
              </a:rPr>
              <a:t>Передача м</a:t>
            </a:r>
            <a:r>
              <a:rPr lang="en-US" sz="3600" dirty="0" smtClean="0">
                <a:solidFill>
                  <a:srgbClr val="002060"/>
                </a:solidFill>
                <a:latin typeface="Times New Roman" pitchFamily="18" charset="0"/>
                <a:cs typeface="Times New Roman" pitchFamily="18" charset="0"/>
              </a:rPr>
              <a:t>’</a:t>
            </a:r>
            <a:r>
              <a:rPr lang="uk-UA" sz="3600" dirty="0" err="1" smtClean="0">
                <a:solidFill>
                  <a:srgbClr val="002060"/>
                </a:solidFill>
                <a:latin typeface="Times New Roman" pitchFamily="18" charset="0"/>
                <a:cs typeface="Times New Roman" pitchFamily="18" charset="0"/>
              </a:rPr>
              <a:t>яча</a:t>
            </a:r>
            <a:r>
              <a:rPr lang="uk-UA" sz="3600" dirty="0" smtClean="0">
                <a:solidFill>
                  <a:srgbClr val="002060"/>
                </a:solidFill>
                <a:latin typeface="Times New Roman" pitchFamily="18" charset="0"/>
                <a:cs typeface="Times New Roman" pitchFamily="18" charset="0"/>
              </a:rPr>
              <a:t> двома руками знизу</a:t>
            </a:r>
            <a:endParaRPr lang="uk-UA" sz="3600" dirty="0">
              <a:solidFill>
                <a:srgbClr val="002060"/>
              </a:solidFill>
              <a:latin typeface="Times New Roman" pitchFamily="18" charset="0"/>
              <a:cs typeface="Times New Roman" pitchFamily="18" charset="0"/>
            </a:endParaRPr>
          </a:p>
        </p:txBody>
      </p:sp>
      <p:pic>
        <p:nvPicPr>
          <p:cNvPr id="9218" name="Picture 2" descr="C:\Users\Ekaterina\Downloads\images.jpg"/>
          <p:cNvPicPr>
            <a:picLocks noGrp="1" noChangeAspect="1" noChangeArrowheads="1"/>
          </p:cNvPicPr>
          <p:nvPr>
            <p:ph sz="half" idx="4294967295"/>
          </p:nvPr>
        </p:nvPicPr>
        <p:blipFill>
          <a:blip r:embed="rId2" cstate="print"/>
          <a:stretch>
            <a:fillRect/>
          </a:stretch>
        </p:blipFill>
        <p:spPr bwMode="auto">
          <a:xfrm>
            <a:off x="395536" y="1556792"/>
            <a:ext cx="8568952" cy="465616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uk-UA" dirty="0" smtClean="0">
                <a:solidFill>
                  <a:srgbClr val="002060"/>
                </a:solidFill>
                <a:latin typeface="Times New Roman" pitchFamily="18" charset="0"/>
                <a:cs typeface="Times New Roman" pitchFamily="18" charset="0"/>
              </a:rPr>
              <a:t>Передача м</a:t>
            </a:r>
            <a:r>
              <a:rPr lang="en-US" dirty="0" smtClean="0">
                <a:solidFill>
                  <a:srgbClr val="002060"/>
                </a:solidFill>
                <a:latin typeface="Times New Roman" pitchFamily="18" charset="0"/>
                <a:cs typeface="Times New Roman" pitchFamily="18" charset="0"/>
              </a:rPr>
              <a:t>’</a:t>
            </a:r>
            <a:r>
              <a:rPr lang="uk-UA" dirty="0" err="1" smtClean="0">
                <a:solidFill>
                  <a:srgbClr val="002060"/>
                </a:solidFill>
                <a:latin typeface="Times New Roman" pitchFamily="18" charset="0"/>
                <a:cs typeface="Times New Roman" pitchFamily="18" charset="0"/>
              </a:rPr>
              <a:t>яча</a:t>
            </a:r>
            <a:r>
              <a:rPr lang="uk-UA" dirty="0" smtClean="0">
                <a:solidFill>
                  <a:srgbClr val="002060"/>
                </a:solidFill>
                <a:latin typeface="Times New Roman" pitchFamily="18" charset="0"/>
                <a:cs typeface="Times New Roman" pitchFamily="18" charset="0"/>
              </a:rPr>
              <a:t> двома руками знизу</a:t>
            </a:r>
            <a:endParaRPr lang="uk-UA" dirty="0">
              <a:solidFill>
                <a:srgbClr val="002060"/>
              </a:solidFill>
            </a:endParaRPr>
          </a:p>
        </p:txBody>
      </p:sp>
      <p:pic>
        <p:nvPicPr>
          <p:cNvPr id="3074" name="Picture 2" descr="C:\Users\Ekaterina\Downloads\images.jpg"/>
          <p:cNvPicPr>
            <a:picLocks noGrp="1" noChangeAspect="1" noChangeArrowheads="1"/>
          </p:cNvPicPr>
          <p:nvPr>
            <p:ph sz="half" idx="4294967295"/>
          </p:nvPr>
        </p:nvPicPr>
        <p:blipFill>
          <a:blip r:embed="rId2" cstate="print"/>
          <a:srcRect/>
          <a:stretch>
            <a:fillRect/>
          </a:stretch>
        </p:blipFill>
        <p:spPr bwMode="auto">
          <a:xfrm>
            <a:off x="251520" y="1556792"/>
            <a:ext cx="8532440" cy="489654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301752" y="228600"/>
            <a:ext cx="8534400" cy="896144"/>
          </a:xfrm>
        </p:spPr>
        <p:txBody>
          <a:bodyPr>
            <a:normAutofit fontScale="90000"/>
          </a:bodyPr>
          <a:lstStyle/>
          <a:p>
            <a:r>
              <a:rPr lang="uk-UA" sz="3600" dirty="0" smtClean="0">
                <a:latin typeface="Times New Roman" pitchFamily="18" charset="0"/>
                <a:cs typeface="Times New Roman" pitchFamily="18" charset="0"/>
              </a:rPr>
              <a:t/>
            </a:r>
            <a:br>
              <a:rPr lang="uk-UA" sz="3600" dirty="0" smtClean="0">
                <a:latin typeface="Times New Roman" pitchFamily="18" charset="0"/>
                <a:cs typeface="Times New Roman" pitchFamily="18" charset="0"/>
              </a:rPr>
            </a:br>
            <a:r>
              <a:rPr lang="uk-UA" sz="3600" dirty="0" smtClean="0">
                <a:latin typeface="Times New Roman" pitchFamily="18" charset="0"/>
                <a:cs typeface="Times New Roman" pitchFamily="18" charset="0"/>
              </a:rPr>
              <a:t/>
            </a:r>
            <a:br>
              <a:rPr lang="uk-UA" sz="3600" dirty="0" smtClean="0">
                <a:latin typeface="Times New Roman" pitchFamily="18" charset="0"/>
                <a:cs typeface="Times New Roman" pitchFamily="18" charset="0"/>
              </a:rPr>
            </a:br>
            <a:r>
              <a:rPr lang="uk-UA" sz="3600" dirty="0" smtClean="0">
                <a:solidFill>
                  <a:srgbClr val="002060"/>
                </a:solidFill>
                <a:latin typeface="Times New Roman" pitchFamily="18" charset="0"/>
                <a:cs typeface="Times New Roman" pitchFamily="18" charset="0"/>
              </a:rPr>
              <a:t>Загальна характеристика гри у волейбол та його різновиди</a:t>
            </a:r>
            <a:endParaRPr lang="uk-UA" sz="3600" dirty="0">
              <a:solidFill>
                <a:srgbClr val="002060"/>
              </a:solidFill>
              <a:latin typeface="Times New Roman" pitchFamily="18" charset="0"/>
              <a:cs typeface="Times New Roman" pitchFamily="18" charset="0"/>
            </a:endParaRPr>
          </a:p>
        </p:txBody>
      </p:sp>
      <p:sp>
        <p:nvSpPr>
          <p:cNvPr id="4" name="Содержимое 3"/>
          <p:cNvSpPr>
            <a:spLocks noGrp="1"/>
          </p:cNvSpPr>
          <p:nvPr>
            <p:ph sz="half" idx="1"/>
          </p:nvPr>
        </p:nvSpPr>
        <p:spPr>
          <a:xfrm>
            <a:off x="457200" y="1600200"/>
            <a:ext cx="4038600" cy="4853136"/>
          </a:xfrm>
        </p:spPr>
        <p:txBody>
          <a:bodyPr>
            <a:normAutofit fontScale="25000" lnSpcReduction="20000"/>
          </a:bodyPr>
          <a:lstStyle/>
          <a:p>
            <a:pPr algn="just"/>
            <a:r>
              <a:rPr lang="uk-UA" sz="6800" dirty="0" smtClean="0">
                <a:latin typeface="Times New Roman" pitchFamily="18" charset="0"/>
                <a:cs typeface="Times New Roman" pitchFamily="18" charset="0"/>
              </a:rPr>
              <a:t>Волейбол – це спортивна гра з м’ячем між двома командами, у складі кожної з яких налічується 6 гравців.</a:t>
            </a:r>
          </a:p>
          <a:p>
            <a:pPr algn="just"/>
            <a:r>
              <a:rPr lang="uk-UA" sz="6800" b="1" dirty="0" smtClean="0">
                <a:latin typeface="Times New Roman" pitchFamily="18" charset="0"/>
                <a:cs typeface="Times New Roman" pitchFamily="18" charset="0"/>
              </a:rPr>
              <a:t>Мета гри</a:t>
            </a:r>
            <a:r>
              <a:rPr lang="uk-UA" sz="6800" dirty="0" smtClean="0">
                <a:latin typeface="Times New Roman" pitchFamily="18" charset="0"/>
                <a:cs typeface="Times New Roman" pitchFamily="18" charset="0"/>
              </a:rPr>
              <a:t> – перебити м’яч через сітку таким чином, щоб він упав </a:t>
            </a:r>
            <a:r>
              <a:rPr lang="uk-UA" sz="6800" dirty="0" smtClean="0">
                <a:latin typeface="Times New Roman" pitchFamily="18" charset="0"/>
                <a:cs typeface="Times New Roman" pitchFamily="18" charset="0"/>
              </a:rPr>
              <a:t>на майданчик </a:t>
            </a:r>
            <a:r>
              <a:rPr lang="uk-UA" sz="6800" dirty="0" smtClean="0">
                <a:latin typeface="Times New Roman" pitchFamily="18" charset="0"/>
                <a:cs typeface="Times New Roman" pitchFamily="18" charset="0"/>
              </a:rPr>
              <a:t>суперника, не порушуючи при цьому правил гри.</a:t>
            </a:r>
          </a:p>
          <a:p>
            <a:pPr algn="just"/>
            <a:r>
              <a:rPr lang="uk-UA" sz="6800" b="1" dirty="0" smtClean="0">
                <a:latin typeface="Times New Roman" pitchFamily="18" charset="0"/>
                <a:cs typeface="Times New Roman" pitchFamily="18" charset="0"/>
              </a:rPr>
              <a:t>Основні правила:</a:t>
            </a:r>
            <a:endParaRPr lang="uk-UA" sz="6800" dirty="0" smtClean="0">
              <a:latin typeface="Times New Roman" pitchFamily="18" charset="0"/>
              <a:cs typeface="Times New Roman" pitchFamily="18" charset="0"/>
            </a:endParaRPr>
          </a:p>
          <a:p>
            <a:pPr algn="just"/>
            <a:r>
              <a:rPr lang="uk-UA" sz="6800" b="1" dirty="0" smtClean="0">
                <a:latin typeface="Times New Roman" pitchFamily="18" charset="0"/>
                <a:cs typeface="Times New Roman" pitchFamily="18" charset="0"/>
              </a:rPr>
              <a:t> </a:t>
            </a:r>
            <a:r>
              <a:rPr lang="uk-UA" sz="6800" dirty="0" smtClean="0">
                <a:latin typeface="Times New Roman" pitchFamily="18" charset="0"/>
                <a:cs typeface="Times New Roman" pitchFamily="18" charset="0"/>
              </a:rPr>
              <a:t>гра починається з подачі;</a:t>
            </a:r>
          </a:p>
          <a:p>
            <a:pPr algn="just">
              <a:buNone/>
            </a:pPr>
            <a:r>
              <a:rPr lang="uk-UA" sz="6800" dirty="0" smtClean="0">
                <a:latin typeface="Times New Roman" pitchFamily="18" charset="0"/>
                <a:cs typeface="Times New Roman" pitchFamily="18" charset="0"/>
              </a:rPr>
              <a:t>      подачу виконує гравець першої зони з-за лицьової лінії;</a:t>
            </a:r>
          </a:p>
          <a:p>
            <a:pPr algn="just"/>
            <a:r>
              <a:rPr lang="uk-UA" sz="6800" dirty="0" smtClean="0">
                <a:latin typeface="Times New Roman" pitchFamily="18" charset="0"/>
                <a:cs typeface="Times New Roman" pitchFamily="18" charset="0"/>
              </a:rPr>
              <a:t>дозволяється не більше ніж 3 послідовні торкання м’яча гравцями однієї команди;</a:t>
            </a:r>
          </a:p>
          <a:p>
            <a:pPr algn="just">
              <a:buNone/>
            </a:pPr>
            <a:r>
              <a:rPr lang="uk-UA" sz="6800" dirty="0" smtClean="0">
                <a:latin typeface="Times New Roman" pitchFamily="18" charset="0"/>
                <a:cs typeface="Times New Roman" pitchFamily="18" charset="0"/>
              </a:rPr>
              <a:t>    виліт м’яча за межі майданчика або торкання м’ячем сторонніх предметів уважаються помилкою.</a:t>
            </a:r>
          </a:p>
          <a:p>
            <a:pPr algn="just"/>
            <a:r>
              <a:rPr lang="uk-UA" sz="6800" b="1" dirty="0" err="1" smtClean="0">
                <a:latin typeface="Times New Roman" pitchFamily="18" charset="0"/>
                <a:cs typeface="Times New Roman" pitchFamily="18" charset="0"/>
              </a:rPr>
              <a:t>Вичначення</a:t>
            </a:r>
            <a:r>
              <a:rPr lang="uk-UA" sz="6800" b="1" dirty="0" smtClean="0">
                <a:latin typeface="Times New Roman" pitchFamily="18" charset="0"/>
                <a:cs typeface="Times New Roman" pitchFamily="18" charset="0"/>
              </a:rPr>
              <a:t> переможців: </a:t>
            </a:r>
            <a:r>
              <a:rPr lang="uk-UA" sz="6800" dirty="0" smtClean="0">
                <a:latin typeface="Times New Roman" pitchFamily="18" charset="0"/>
                <a:cs typeface="Times New Roman" pitchFamily="18" charset="0"/>
              </a:rPr>
              <a:t>грають 3 або 5 партій до 25 очок, останню – до 15 очок.</a:t>
            </a:r>
          </a:p>
          <a:p>
            <a:pPr algn="just"/>
            <a:r>
              <a:rPr lang="uk-UA" sz="6800" dirty="0" smtClean="0">
                <a:latin typeface="Times New Roman" pitchFamily="18" charset="0"/>
                <a:cs typeface="Times New Roman" pitchFamily="18" charset="0"/>
              </a:rPr>
              <a:t>Гра починається подачею м</a:t>
            </a:r>
            <a:r>
              <a:rPr lang="en-US" sz="6800" dirty="0" smtClean="0">
                <a:latin typeface="Times New Roman" pitchFamily="18" charset="0"/>
                <a:cs typeface="Times New Roman" pitchFamily="18" charset="0"/>
              </a:rPr>
              <a:t>’</a:t>
            </a:r>
            <a:r>
              <a:rPr lang="uk-UA" sz="6800" dirty="0" err="1" smtClean="0">
                <a:latin typeface="Times New Roman" pitchFamily="18" charset="0"/>
                <a:cs typeface="Times New Roman" pitchFamily="18" charset="0"/>
              </a:rPr>
              <a:t>яча</a:t>
            </a:r>
            <a:r>
              <a:rPr lang="uk-UA" sz="6800" dirty="0" smtClean="0">
                <a:latin typeface="Times New Roman" pitchFamily="18" charset="0"/>
                <a:cs typeface="Times New Roman" pitchFamily="18" charset="0"/>
              </a:rPr>
              <a:t>.</a:t>
            </a:r>
          </a:p>
          <a:p>
            <a:pPr algn="just"/>
            <a:endParaRPr lang="uk-UA" sz="6800" b="1" dirty="0" smtClean="0">
              <a:latin typeface="Times New Roman" pitchFamily="18" charset="0"/>
              <a:cs typeface="Times New Roman" pitchFamily="18" charset="0"/>
            </a:endParaRPr>
          </a:p>
          <a:p>
            <a:pPr algn="just"/>
            <a:endParaRPr lang="uk-UA" sz="6400" b="1" dirty="0" smtClean="0">
              <a:latin typeface="Times New Roman" pitchFamily="18" charset="0"/>
              <a:cs typeface="Times New Roman" pitchFamily="18" charset="0"/>
            </a:endParaRPr>
          </a:p>
          <a:p>
            <a:pPr algn="just"/>
            <a:endParaRPr lang="uk-UA" sz="7400" b="1" dirty="0" smtClean="0">
              <a:latin typeface="Times New Roman" pitchFamily="18" charset="0"/>
              <a:cs typeface="Times New Roman" pitchFamily="18" charset="0"/>
            </a:endParaRPr>
          </a:p>
          <a:p>
            <a:pPr algn="just"/>
            <a:endParaRPr lang="uk-UA" sz="7400" b="1" dirty="0" smtClean="0">
              <a:latin typeface="Times New Roman" pitchFamily="18" charset="0"/>
              <a:cs typeface="Times New Roman" pitchFamily="18" charset="0"/>
            </a:endParaRPr>
          </a:p>
          <a:p>
            <a:pPr algn="just"/>
            <a:endParaRPr lang="uk-UA" sz="7400" b="1" dirty="0" smtClean="0">
              <a:latin typeface="Times New Roman" pitchFamily="18" charset="0"/>
              <a:cs typeface="Times New Roman" pitchFamily="18" charset="0"/>
            </a:endParaRPr>
          </a:p>
          <a:p>
            <a:pPr algn="just"/>
            <a:endParaRPr lang="uk-UA" sz="7400" b="1" dirty="0" smtClean="0">
              <a:latin typeface="Times New Roman" pitchFamily="18" charset="0"/>
              <a:cs typeface="Times New Roman" pitchFamily="18" charset="0"/>
            </a:endParaRPr>
          </a:p>
          <a:p>
            <a:pPr algn="just"/>
            <a:endParaRPr lang="uk-UA" sz="7400" b="1" dirty="0" smtClean="0">
              <a:latin typeface="Times New Roman" pitchFamily="18" charset="0"/>
              <a:cs typeface="Times New Roman" pitchFamily="18" charset="0"/>
            </a:endParaRPr>
          </a:p>
          <a:p>
            <a:pPr algn="just"/>
            <a:endParaRPr lang="uk-UA" sz="7400" b="1" dirty="0" smtClean="0">
              <a:latin typeface="Times New Roman" pitchFamily="18" charset="0"/>
              <a:cs typeface="Times New Roman" pitchFamily="18" charset="0"/>
            </a:endParaRPr>
          </a:p>
          <a:p>
            <a:pPr algn="just"/>
            <a:endParaRPr lang="uk-UA" sz="7400" b="1" dirty="0" smtClean="0">
              <a:latin typeface="Times New Roman" pitchFamily="18" charset="0"/>
              <a:cs typeface="Times New Roman" pitchFamily="18" charset="0"/>
            </a:endParaRPr>
          </a:p>
          <a:p>
            <a:pPr algn="just"/>
            <a:endParaRPr lang="uk-UA" sz="7400" b="1" dirty="0" smtClean="0">
              <a:latin typeface="Times New Roman" pitchFamily="18" charset="0"/>
              <a:cs typeface="Times New Roman" pitchFamily="18" charset="0"/>
            </a:endParaRPr>
          </a:p>
          <a:p>
            <a:pPr algn="just"/>
            <a:endParaRPr lang="uk-UA" sz="7400" b="1" dirty="0" smtClean="0">
              <a:latin typeface="Times New Roman" pitchFamily="18" charset="0"/>
              <a:cs typeface="Times New Roman" pitchFamily="18" charset="0"/>
            </a:endParaRPr>
          </a:p>
          <a:p>
            <a:pPr algn="just"/>
            <a:endParaRPr lang="uk-UA" sz="7400" b="1" dirty="0" smtClean="0">
              <a:latin typeface="Times New Roman" pitchFamily="18" charset="0"/>
              <a:cs typeface="Times New Roman" pitchFamily="18" charset="0"/>
            </a:endParaRPr>
          </a:p>
          <a:p>
            <a:pPr algn="just"/>
            <a:endParaRPr lang="uk-UA" sz="7400" b="1" dirty="0" smtClean="0">
              <a:latin typeface="Times New Roman" pitchFamily="18" charset="0"/>
              <a:cs typeface="Times New Roman" pitchFamily="18" charset="0"/>
            </a:endParaRPr>
          </a:p>
          <a:p>
            <a:pPr algn="just"/>
            <a:endParaRPr lang="uk-UA" sz="7400" b="1" dirty="0" smtClean="0">
              <a:latin typeface="Times New Roman" pitchFamily="18" charset="0"/>
              <a:cs typeface="Times New Roman" pitchFamily="18" charset="0"/>
            </a:endParaRPr>
          </a:p>
        </p:txBody>
      </p:sp>
      <p:sp>
        <p:nvSpPr>
          <p:cNvPr id="5" name="Содержимое 4"/>
          <p:cNvSpPr>
            <a:spLocks noGrp="1"/>
          </p:cNvSpPr>
          <p:nvPr>
            <p:ph sz="half" idx="2"/>
          </p:nvPr>
        </p:nvSpPr>
        <p:spPr>
          <a:xfrm>
            <a:off x="4648200" y="1600200"/>
            <a:ext cx="4038600" cy="4781128"/>
          </a:xfrm>
        </p:spPr>
        <p:txBody>
          <a:bodyPr>
            <a:noAutofit/>
          </a:bodyPr>
          <a:lstStyle/>
          <a:p>
            <a:pPr algn="just"/>
            <a:r>
              <a:rPr lang="uk-UA" sz="1700" dirty="0" smtClean="0">
                <a:latin typeface="Times New Roman" pitchFamily="18" charset="0"/>
                <a:cs typeface="Times New Roman" pitchFamily="18" charset="0"/>
              </a:rPr>
              <a:t>Існують такі різновиди волейболу:</a:t>
            </a:r>
          </a:p>
          <a:p>
            <a:pPr algn="just"/>
            <a:r>
              <a:rPr lang="uk-UA" sz="1700" dirty="0" smtClean="0">
                <a:latin typeface="Times New Roman" pitchFamily="18" charset="0"/>
                <a:cs typeface="Times New Roman" pitchFamily="18" charset="0"/>
              </a:rPr>
              <a:t>класичний волейбол;</a:t>
            </a:r>
          </a:p>
          <a:p>
            <a:pPr algn="just"/>
            <a:r>
              <a:rPr lang="uk-UA" sz="1700" dirty="0" smtClean="0">
                <a:latin typeface="Times New Roman" pitchFamily="18" charset="0"/>
                <a:cs typeface="Times New Roman" pitchFamily="18" charset="0"/>
              </a:rPr>
              <a:t>пляжний волейбол (</a:t>
            </a:r>
            <a:r>
              <a:rPr lang="ru-RU" sz="1700" dirty="0" err="1" smtClean="0">
                <a:latin typeface="Times New Roman" pitchFamily="18" charset="0"/>
                <a:cs typeface="Times New Roman" pitchFamily="18" charset="0"/>
              </a:rPr>
              <a:t>олімпійський</a:t>
            </a:r>
            <a:r>
              <a:rPr lang="ru-RU" sz="1700" dirty="0" smtClean="0">
                <a:latin typeface="Times New Roman" pitchFamily="18" charset="0"/>
                <a:cs typeface="Times New Roman" pitchFamily="18" charset="0"/>
              </a:rPr>
              <a:t> вид спорту </a:t>
            </a:r>
            <a:r>
              <a:rPr lang="ru-RU" sz="1700" dirty="0" err="1" smtClean="0">
                <a:latin typeface="Times New Roman" pitchFamily="18" charset="0"/>
                <a:cs typeface="Times New Roman" pitchFamily="18" charset="0"/>
              </a:rPr>
              <a:t>з</a:t>
            </a:r>
            <a:r>
              <a:rPr lang="ru-RU" sz="1700" dirty="0" smtClean="0">
                <a:latin typeface="Times New Roman" pitchFamily="18" charset="0"/>
                <a:cs typeface="Times New Roman" pitchFamily="18" charset="0"/>
              </a:rPr>
              <a:t> 1996 року</a:t>
            </a:r>
            <a:r>
              <a:rPr lang="uk-UA" sz="1700" dirty="0" smtClean="0">
                <a:latin typeface="Times New Roman" pitchFamily="18" charset="0"/>
                <a:cs typeface="Times New Roman" pitchFamily="18" charset="0"/>
              </a:rPr>
              <a:t>; </a:t>
            </a:r>
          </a:p>
          <a:p>
            <a:pPr algn="just"/>
            <a:r>
              <a:rPr lang="uk-UA" sz="1700" dirty="0" smtClean="0">
                <a:latin typeface="Times New Roman" pitchFamily="18" charset="0"/>
                <a:cs typeface="Times New Roman" pitchFamily="18" charset="0"/>
              </a:rPr>
              <a:t>міні – волейбол;</a:t>
            </a:r>
          </a:p>
          <a:p>
            <a:pPr algn="just"/>
            <a:r>
              <a:rPr lang="uk-UA" sz="1700" dirty="0" err="1" smtClean="0">
                <a:latin typeface="Times New Roman" pitchFamily="18" charset="0"/>
                <a:cs typeface="Times New Roman" pitchFamily="18" charset="0"/>
              </a:rPr>
              <a:t>“Малюкбол”</a:t>
            </a:r>
            <a:r>
              <a:rPr lang="uk-UA" sz="1700" dirty="0" smtClean="0">
                <a:latin typeface="Times New Roman" pitchFamily="18" charset="0"/>
                <a:cs typeface="Times New Roman" pitchFamily="18" charset="0"/>
              </a:rPr>
              <a:t>;</a:t>
            </a:r>
          </a:p>
          <a:p>
            <a:pPr algn="just"/>
            <a:r>
              <a:rPr lang="uk-UA" sz="1700" dirty="0" smtClean="0">
                <a:latin typeface="Times New Roman" pitchFamily="18" charset="0"/>
                <a:cs typeface="Times New Roman" pitchFamily="18" charset="0"/>
              </a:rPr>
              <a:t>парковий волейбол;</a:t>
            </a:r>
          </a:p>
          <a:p>
            <a:pPr algn="just"/>
            <a:r>
              <a:rPr lang="uk-UA" sz="1700" dirty="0" err="1" smtClean="0">
                <a:latin typeface="Times New Roman" pitchFamily="18" charset="0"/>
                <a:cs typeface="Times New Roman" pitchFamily="18" charset="0"/>
              </a:rPr>
              <a:t>фаустбол</a:t>
            </a:r>
            <a:r>
              <a:rPr lang="uk-UA" sz="1700" dirty="0" smtClean="0">
                <a:latin typeface="Times New Roman" pitchFamily="18" charset="0"/>
                <a:cs typeface="Times New Roman" pitchFamily="18" charset="0"/>
              </a:rPr>
              <a:t>;</a:t>
            </a:r>
          </a:p>
          <a:p>
            <a:pPr algn="just"/>
            <a:r>
              <a:rPr lang="uk-UA" sz="1700" dirty="0" err="1" smtClean="0">
                <a:latin typeface="Times New Roman" pitchFamily="18" charset="0"/>
                <a:cs typeface="Times New Roman" pitchFamily="18" charset="0"/>
              </a:rPr>
              <a:t>кернтбол</a:t>
            </a:r>
            <a:r>
              <a:rPr lang="uk-UA" sz="1700" dirty="0" smtClean="0">
                <a:latin typeface="Times New Roman" pitchFamily="18" charset="0"/>
                <a:cs typeface="Times New Roman" pitchFamily="18" charset="0"/>
              </a:rPr>
              <a:t> (замість сітки використовується  суцільна тканина);</a:t>
            </a:r>
          </a:p>
          <a:p>
            <a:pPr algn="just"/>
            <a:r>
              <a:rPr lang="uk-UA" sz="1700" dirty="0" smtClean="0">
                <a:latin typeface="Times New Roman" pitchFamily="18" charset="0"/>
                <a:cs typeface="Times New Roman" pitchFamily="18" charset="0"/>
              </a:rPr>
              <a:t>болотяний волейбол;</a:t>
            </a:r>
          </a:p>
          <a:p>
            <a:pPr algn="just"/>
            <a:r>
              <a:rPr lang="uk-UA" sz="1700" dirty="0" smtClean="0">
                <a:latin typeface="Times New Roman" pitchFamily="18" charset="0"/>
                <a:cs typeface="Times New Roman" pitchFamily="18" charset="0"/>
              </a:rPr>
              <a:t>волейбол для людей з обмеженими фізичними можливостями (стоячи, сидячи).</a:t>
            </a:r>
          </a:p>
          <a:p>
            <a:pPr algn="just"/>
            <a:r>
              <a:rPr lang="ru-RU" sz="1700" dirty="0" smtClean="0">
                <a:latin typeface="Times New Roman" pitchFamily="18" charset="0"/>
                <a:cs typeface="Times New Roman" pitchFamily="18" charset="0"/>
              </a:rPr>
              <a:t> Волейбол - </a:t>
            </a:r>
            <a:r>
              <a:rPr lang="ru-RU" sz="1700" dirty="0" err="1" smtClean="0">
                <a:latin typeface="Times New Roman" pitchFamily="18" charset="0"/>
                <a:cs typeface="Times New Roman" pitchFamily="18" charset="0"/>
              </a:rPr>
              <a:t>олімпійський</a:t>
            </a:r>
            <a:r>
              <a:rPr lang="ru-RU" sz="1700" dirty="0" smtClean="0">
                <a:latin typeface="Times New Roman" pitchFamily="18" charset="0"/>
                <a:cs typeface="Times New Roman" pitchFamily="18" charset="0"/>
              </a:rPr>
              <a:t> вид спорту </a:t>
            </a:r>
            <a:r>
              <a:rPr lang="ru-RU" sz="1700" dirty="0" err="1" smtClean="0">
                <a:latin typeface="Times New Roman" pitchFamily="18" charset="0"/>
                <a:cs typeface="Times New Roman" pitchFamily="18" charset="0"/>
              </a:rPr>
              <a:t>з</a:t>
            </a:r>
            <a:r>
              <a:rPr lang="ru-RU" sz="1700" dirty="0" smtClean="0">
                <a:latin typeface="Times New Roman" pitchFamily="18" charset="0"/>
                <a:cs typeface="Times New Roman" pitchFamily="18" charset="0"/>
              </a:rPr>
              <a:t> 1964 року.</a:t>
            </a:r>
            <a:endParaRPr lang="uk-UA" sz="1700" dirty="0" smtClean="0">
              <a:latin typeface="Times New Roman" pitchFamily="18" charset="0"/>
              <a:cs typeface="Times New Roman" pitchFamily="18" charset="0"/>
            </a:endParaRPr>
          </a:p>
          <a:p>
            <a:pPr algn="just"/>
            <a:endParaRPr lang="uk-UA" sz="1700" dirty="0" smtClean="0">
              <a:latin typeface="Times New Roman" pitchFamily="18" charset="0"/>
              <a:cs typeface="Times New Roman" pitchFamily="18" charset="0"/>
            </a:endParaRPr>
          </a:p>
          <a:p>
            <a:pPr algn="just"/>
            <a:endParaRPr lang="uk-UA" sz="1700" dirty="0" smtClean="0">
              <a:latin typeface="Times New Roman" pitchFamily="18" charset="0"/>
              <a:cs typeface="Times New Roman" pitchFamily="18" charset="0"/>
            </a:endParaRPr>
          </a:p>
          <a:p>
            <a:pPr algn="just"/>
            <a:endParaRPr lang="uk-UA" sz="17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uk-UA" dirty="0" smtClean="0">
                <a:solidFill>
                  <a:srgbClr val="002060"/>
                </a:solidFill>
                <a:latin typeface="Times New Roman" pitchFamily="18" charset="0"/>
                <a:cs typeface="Times New Roman" pitchFamily="18" charset="0"/>
              </a:rPr>
              <a:t>Передача м</a:t>
            </a:r>
            <a:r>
              <a:rPr lang="en-US" dirty="0" smtClean="0">
                <a:solidFill>
                  <a:srgbClr val="002060"/>
                </a:solidFill>
                <a:latin typeface="Times New Roman" pitchFamily="18" charset="0"/>
                <a:cs typeface="Times New Roman" pitchFamily="18" charset="0"/>
              </a:rPr>
              <a:t>’</a:t>
            </a:r>
            <a:r>
              <a:rPr lang="uk-UA" dirty="0" err="1" smtClean="0">
                <a:solidFill>
                  <a:srgbClr val="002060"/>
                </a:solidFill>
                <a:latin typeface="Times New Roman" pitchFamily="18" charset="0"/>
                <a:cs typeface="Times New Roman" pitchFamily="18" charset="0"/>
              </a:rPr>
              <a:t>яча</a:t>
            </a:r>
            <a:r>
              <a:rPr lang="uk-UA" dirty="0" smtClean="0">
                <a:solidFill>
                  <a:srgbClr val="002060"/>
                </a:solidFill>
                <a:latin typeface="Times New Roman" pitchFamily="18" charset="0"/>
                <a:cs typeface="Times New Roman" pitchFamily="18" charset="0"/>
              </a:rPr>
              <a:t> двома руками знизу</a:t>
            </a:r>
            <a:endParaRPr lang="uk-UA" dirty="0">
              <a:solidFill>
                <a:srgbClr val="002060"/>
              </a:solidFill>
            </a:endParaRPr>
          </a:p>
        </p:txBody>
      </p:sp>
      <p:pic>
        <p:nvPicPr>
          <p:cNvPr id="5123" name="Picture 3" descr="C:\Users\Ekaterina\Downloads\images.jpg"/>
          <p:cNvPicPr>
            <a:picLocks noGrp="1" noChangeAspect="1" noChangeArrowheads="1"/>
          </p:cNvPicPr>
          <p:nvPr>
            <p:ph sz="half" idx="4294967295"/>
          </p:nvPr>
        </p:nvPicPr>
        <p:blipFill>
          <a:blip r:embed="rId2" cstate="print"/>
          <a:srcRect/>
          <a:stretch>
            <a:fillRect/>
          </a:stretch>
        </p:blipFill>
        <p:spPr bwMode="auto">
          <a:xfrm>
            <a:off x="323528" y="1556792"/>
            <a:ext cx="8496944" cy="475252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uk-UA" sz="3600" dirty="0" smtClean="0">
                <a:solidFill>
                  <a:srgbClr val="002060"/>
                </a:solidFill>
                <a:latin typeface="Times New Roman" pitchFamily="18" charset="0"/>
                <a:cs typeface="Times New Roman" pitchFamily="18" charset="0"/>
              </a:rPr>
              <a:t>Прямий нападаючий удар</a:t>
            </a:r>
            <a:endParaRPr lang="uk-UA" sz="3600" dirty="0">
              <a:solidFill>
                <a:srgbClr val="002060"/>
              </a:solidFill>
              <a:latin typeface="Times New Roman" pitchFamily="18" charset="0"/>
              <a:cs typeface="Times New Roman" pitchFamily="18" charset="0"/>
            </a:endParaRPr>
          </a:p>
        </p:txBody>
      </p:sp>
      <p:pic>
        <p:nvPicPr>
          <p:cNvPr id="13315" name="Picture 3"/>
          <p:cNvPicPr>
            <a:picLocks noGrp="1" noChangeAspect="1" noChangeArrowheads="1"/>
          </p:cNvPicPr>
          <p:nvPr>
            <p:ph sz="half" idx="1"/>
          </p:nvPr>
        </p:nvPicPr>
        <p:blipFill>
          <a:blip r:embed="rId2" cstate="print"/>
          <a:stretch>
            <a:fillRect/>
          </a:stretch>
        </p:blipFill>
        <p:spPr bwMode="auto">
          <a:xfrm>
            <a:off x="251520" y="1556792"/>
            <a:ext cx="4176463" cy="468052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Содержимое 4"/>
          <p:cNvSpPr>
            <a:spLocks noGrp="1"/>
          </p:cNvSpPr>
          <p:nvPr>
            <p:ph sz="half" idx="2"/>
          </p:nvPr>
        </p:nvSpPr>
        <p:spPr/>
        <p:txBody>
          <a:bodyPr>
            <a:normAutofit fontScale="70000" lnSpcReduction="20000"/>
          </a:bodyPr>
          <a:lstStyle/>
          <a:p>
            <a:pPr algn="just"/>
            <a:r>
              <a:rPr lang="uk-UA" dirty="0" smtClean="0">
                <a:latin typeface="Times New Roman" pitchFamily="18" charset="0"/>
                <a:cs typeface="Times New Roman" pitchFamily="18" charset="0"/>
              </a:rPr>
              <a:t>Прямий нападаючий удар у волейболі найбільш складний. Для його виконання необхідно володіти хорошими фізичними даними, а також поєднувати ряд складних рухових дій, таких як розбіг, вибір місця для відштовхування, стрибок з замахом для удару по м'ячу. Тому для оволодіння нападаючим ударом необхідно більш тривалий час, ніж для інших технічних прийомів.</a:t>
            </a:r>
            <a:br>
              <a:rPr lang="uk-UA" dirty="0" smtClean="0">
                <a:latin typeface="Times New Roman" pitchFamily="18" charset="0"/>
                <a:cs typeface="Times New Roman" pitchFamily="18" charset="0"/>
              </a:rPr>
            </a:br>
            <a:r>
              <a:rPr lang="uk-UA" dirty="0" smtClean="0">
                <a:latin typeface="Times New Roman" pitchFamily="18" charset="0"/>
                <a:cs typeface="Times New Roman" pitchFamily="18" charset="0"/>
              </a:rPr>
              <a:t>Перед вивченням техніки нападаючого удару слід засвоїти стрибки і верхню пряму подачу. Навчання проводити тільки по частинах, у такій послідовності - стрибок вгору з місця поштовхом двох ніг, розбіг разом з стрибком, ударний рух.</a:t>
            </a:r>
            <a:endParaRPr lang="uk-UA"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D:\images.jpg"/>
          <p:cNvPicPr>
            <a:picLocks noChangeAspect="1" noChangeArrowheads="1"/>
          </p:cNvPicPr>
          <p:nvPr/>
        </p:nvPicPr>
        <p:blipFill>
          <a:blip r:embed="rId2" cstate="print"/>
          <a:srcRect/>
          <a:stretch>
            <a:fillRect/>
          </a:stretch>
        </p:blipFill>
        <p:spPr bwMode="auto">
          <a:xfrm>
            <a:off x="467544" y="332656"/>
            <a:ext cx="8280920" cy="604867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cstate="print"/>
          <a:srcRect/>
          <a:stretch>
            <a:fillRect/>
          </a:stretch>
        </p:blipFill>
        <p:spPr bwMode="auto">
          <a:xfrm>
            <a:off x="251520" y="260648"/>
            <a:ext cx="8640960" cy="604867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uk-UA" sz="3600" dirty="0" smtClean="0">
                <a:solidFill>
                  <a:srgbClr val="002060"/>
                </a:solidFill>
                <a:latin typeface="Times New Roman" pitchFamily="18" charset="0"/>
                <a:cs typeface="Times New Roman" pitchFamily="18" charset="0"/>
              </a:rPr>
              <a:t>Блокування</a:t>
            </a:r>
            <a:endParaRPr lang="uk-UA" sz="3600" dirty="0">
              <a:solidFill>
                <a:srgbClr val="002060"/>
              </a:solidFill>
              <a:latin typeface="Times New Roman" pitchFamily="18" charset="0"/>
              <a:cs typeface="Times New Roman" pitchFamily="18" charset="0"/>
            </a:endParaRPr>
          </a:p>
        </p:txBody>
      </p:sp>
      <p:pic>
        <p:nvPicPr>
          <p:cNvPr id="12291" name="Picture 3"/>
          <p:cNvPicPr>
            <a:picLocks noGrp="1" noChangeAspect="1" noChangeArrowheads="1"/>
          </p:cNvPicPr>
          <p:nvPr>
            <p:ph sz="half" idx="1"/>
          </p:nvPr>
        </p:nvPicPr>
        <p:blipFill>
          <a:blip r:embed="rId2" cstate="print"/>
          <a:stretch>
            <a:fillRect/>
          </a:stretch>
        </p:blipFill>
        <p:spPr bwMode="auto">
          <a:xfrm>
            <a:off x="251520" y="1412776"/>
            <a:ext cx="4176464" cy="482453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2290" name="Picture 2" descr="D:\images.jpg"/>
          <p:cNvPicPr>
            <a:picLocks noGrp="1" noChangeAspect="1" noChangeArrowheads="1"/>
          </p:cNvPicPr>
          <p:nvPr>
            <p:ph sz="half" idx="2"/>
          </p:nvPr>
        </p:nvPicPr>
        <p:blipFill>
          <a:blip r:embed="rId3" cstate="print"/>
          <a:stretch>
            <a:fillRect/>
          </a:stretch>
        </p:blipFill>
        <p:spPr bwMode="auto">
          <a:xfrm>
            <a:off x="4644008" y="1412776"/>
            <a:ext cx="4176464" cy="482453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solidFill>
                  <a:srgbClr val="002060"/>
                </a:solidFill>
                <a:latin typeface="Times New Roman" pitchFamily="18" charset="0"/>
                <a:cs typeface="Times New Roman" pitchFamily="18" charset="0"/>
              </a:rPr>
              <a:t>Блокування</a:t>
            </a:r>
            <a:endParaRPr lang="uk-UA" dirty="0">
              <a:solidFill>
                <a:srgbClr val="002060"/>
              </a:solidFill>
            </a:endParaRPr>
          </a:p>
        </p:txBody>
      </p:sp>
      <p:sp>
        <p:nvSpPr>
          <p:cNvPr id="3" name="Содержимое 2"/>
          <p:cNvSpPr>
            <a:spLocks noGrp="1"/>
          </p:cNvSpPr>
          <p:nvPr>
            <p:ph sz="half" idx="1"/>
          </p:nvPr>
        </p:nvSpPr>
        <p:spPr>
          <a:xfrm>
            <a:off x="457200" y="1556792"/>
            <a:ext cx="4186808" cy="4896544"/>
          </a:xfrm>
        </p:spPr>
        <p:txBody>
          <a:bodyPr>
            <a:noAutofit/>
          </a:bodyPr>
          <a:lstStyle/>
          <a:p>
            <a:pPr algn="just"/>
            <a:r>
              <a:rPr lang="uk-UA" sz="1400" b="1" dirty="0" smtClean="0">
                <a:latin typeface="Times New Roman" pitchFamily="18" charset="0"/>
                <a:cs typeface="Times New Roman" pitchFamily="18" charset="0"/>
              </a:rPr>
              <a:t>Блокування </a:t>
            </a:r>
            <a:r>
              <a:rPr lang="uk-UA" sz="1400" dirty="0" smtClean="0">
                <a:latin typeface="Times New Roman" pitchFamily="18" charset="0"/>
                <a:cs typeface="Times New Roman" pitchFamily="18" charset="0"/>
              </a:rPr>
              <a:t>— це основний спосіб  протидії атакуючим діям суперника над сіткою. В сучасному волейболі блокування застосовують для ефективних захисних і </a:t>
            </a:r>
            <a:r>
              <a:rPr lang="uk-UA" sz="1400" dirty="0" err="1" smtClean="0">
                <a:latin typeface="Times New Roman" pitchFamily="18" charset="0"/>
                <a:cs typeface="Times New Roman" pitchFamily="18" charset="0"/>
              </a:rPr>
              <a:t>контратакуючих</a:t>
            </a:r>
            <a:r>
              <a:rPr lang="uk-UA" sz="1400" dirty="0" smtClean="0">
                <a:latin typeface="Times New Roman" pitchFamily="18" charset="0"/>
                <a:cs typeface="Times New Roman" pitchFamily="18" charset="0"/>
              </a:rPr>
              <a:t> дій. Блокування складається з переміщення, стрибка, винесення і постановки рук над сіткою та приземлення.</a:t>
            </a:r>
          </a:p>
          <a:p>
            <a:pPr algn="just"/>
            <a:r>
              <a:rPr lang="uk-UA" sz="1400" b="1" dirty="0" smtClean="0">
                <a:latin typeface="Times New Roman" pitchFamily="18" charset="0"/>
                <a:cs typeface="Times New Roman" pitchFamily="18" charset="0"/>
              </a:rPr>
              <a:t>Одиночне блокування</a:t>
            </a:r>
            <a:r>
              <a:rPr lang="uk-UA" sz="1400" dirty="0" smtClean="0">
                <a:latin typeface="Times New Roman" pitchFamily="18" charset="0"/>
                <a:cs typeface="Times New Roman" pitchFamily="18" charset="0"/>
              </a:rPr>
              <a:t>. Перед початком дій </a:t>
            </a:r>
            <a:r>
              <a:rPr lang="uk-UA" sz="1400" dirty="0" err="1" smtClean="0">
                <a:latin typeface="Times New Roman" pitchFamily="18" charset="0"/>
                <a:cs typeface="Times New Roman" pitchFamily="18" charset="0"/>
              </a:rPr>
              <a:t>блокуючий</a:t>
            </a:r>
            <a:r>
              <a:rPr lang="uk-UA" sz="1400" dirty="0" smtClean="0">
                <a:latin typeface="Times New Roman" pitchFamily="18" charset="0"/>
                <a:cs typeface="Times New Roman" pitchFamily="18" charset="0"/>
              </a:rPr>
              <a:t> приймає вихідне положення - ноги зігнуті, ступні на ширині плечей, руки перед грудьми. Визначивши напрямок передачі суперникові для удару, гравець переміщується приставними кроками або ривком вздовж сітки, на останньому кроці повертається обличчям до сітки. Розрахувавши, коли потрібно виконати стрибок для блокування, гравець, відштовхнувшись, виносить руки вгору. Виконавши блокування, гравець приземляється на зігнуті ноги, руки опускає вниз і готується до наступної дії повторного стрибка, самострахування, переміщення, виконання передачі.</a:t>
            </a:r>
          </a:p>
          <a:p>
            <a:pPr algn="just"/>
            <a:endParaRPr lang="uk-UA" sz="1400" dirty="0">
              <a:latin typeface="Times New Roman" pitchFamily="18" charset="0"/>
              <a:cs typeface="Times New Roman" pitchFamily="18" charset="0"/>
            </a:endParaRPr>
          </a:p>
        </p:txBody>
      </p:sp>
      <p:pic>
        <p:nvPicPr>
          <p:cNvPr id="13317" name="Picture 5" descr="C:\Users\Ekaterina\Downloads\30001.jpg"/>
          <p:cNvPicPr>
            <a:picLocks noGrp="1" noChangeAspect="1" noChangeArrowheads="1"/>
          </p:cNvPicPr>
          <p:nvPr>
            <p:ph sz="half" idx="2"/>
          </p:nvPr>
        </p:nvPicPr>
        <p:blipFill>
          <a:blip r:embed="rId2" cstate="print"/>
          <a:stretch>
            <a:fillRect/>
          </a:stretch>
        </p:blipFill>
        <p:spPr bwMode="auto">
          <a:xfrm>
            <a:off x="4860032" y="1484784"/>
            <a:ext cx="3888432" cy="482453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uk-UA" sz="3600" dirty="0" smtClean="0">
                <a:solidFill>
                  <a:srgbClr val="002060"/>
                </a:solidFill>
                <a:latin typeface="Times New Roman" pitchFamily="18" charset="0"/>
                <a:cs typeface="Times New Roman" pitchFamily="18" charset="0"/>
              </a:rPr>
              <a:t>Групове блокування</a:t>
            </a:r>
            <a:endParaRPr lang="uk-UA" sz="3600" dirty="0">
              <a:solidFill>
                <a:srgbClr val="002060"/>
              </a:solidFill>
              <a:latin typeface="Times New Roman" pitchFamily="18" charset="0"/>
              <a:cs typeface="Times New Roman" pitchFamily="18" charset="0"/>
            </a:endParaRPr>
          </a:p>
        </p:txBody>
      </p:sp>
      <p:sp>
        <p:nvSpPr>
          <p:cNvPr id="3" name="Содержимое 2"/>
          <p:cNvSpPr>
            <a:spLocks noGrp="1"/>
          </p:cNvSpPr>
          <p:nvPr>
            <p:ph sz="half" idx="1"/>
          </p:nvPr>
        </p:nvSpPr>
        <p:spPr>
          <a:xfrm>
            <a:off x="457200" y="1412776"/>
            <a:ext cx="4038600" cy="4968552"/>
          </a:xfrm>
        </p:spPr>
        <p:txBody>
          <a:bodyPr>
            <a:noAutofit/>
          </a:bodyPr>
          <a:lstStyle/>
          <a:p>
            <a:pPr algn="just"/>
            <a:r>
              <a:rPr lang="uk-UA" sz="1850" dirty="0" smtClean="0">
                <a:latin typeface="Times New Roman" pitchFamily="18" charset="0"/>
                <a:cs typeface="Times New Roman" pitchFamily="18" charset="0"/>
              </a:rPr>
              <a:t>Групове блокування. Виконується двома або трьома волейболістами. </a:t>
            </a:r>
          </a:p>
          <a:p>
            <a:pPr algn="just"/>
            <a:r>
              <a:rPr lang="uk-UA" sz="1850" b="1" dirty="0" smtClean="0">
                <a:latin typeface="Times New Roman" pitchFamily="18" charset="0"/>
                <a:cs typeface="Times New Roman" pitchFamily="18" charset="0"/>
              </a:rPr>
              <a:t>Подвійне блокування</a:t>
            </a:r>
            <a:r>
              <a:rPr lang="uk-UA" sz="1850" dirty="0" smtClean="0">
                <a:latin typeface="Times New Roman" pitchFamily="18" charset="0"/>
                <a:cs typeface="Times New Roman" pitchFamily="18" charset="0"/>
              </a:rPr>
              <a:t> - основний засіб блокувального захисту певної зони майданчика. Узгодженими зусиллями двох гравців над сіткою створюється бар'єр з чотирьох рук перед м'ячем, що перелітає. Біля краю сітки </a:t>
            </a:r>
            <a:r>
              <a:rPr lang="uk-UA" sz="1850" dirty="0" err="1" smtClean="0">
                <a:latin typeface="Times New Roman" pitchFamily="18" charset="0"/>
                <a:cs typeface="Times New Roman" pitchFamily="18" charset="0"/>
              </a:rPr>
              <a:t>блокуючі</a:t>
            </a:r>
            <a:r>
              <a:rPr lang="uk-UA" sz="1850" dirty="0" smtClean="0">
                <a:latin typeface="Times New Roman" pitchFamily="18" charset="0"/>
                <a:cs typeface="Times New Roman" pitchFamily="18" charset="0"/>
              </a:rPr>
              <a:t> розвертають долоні так, щоб м'яч, торкнувшись їх, відскочив на майданчик суперника. Стрибати слід вертикально, щоб не перейти середньої лінії та не торкнутися сітки або не зіткнутися з іншим гравцем.</a:t>
            </a:r>
            <a:endParaRPr lang="uk-UA" sz="1850" dirty="0">
              <a:latin typeface="Times New Roman" pitchFamily="18" charset="0"/>
              <a:cs typeface="Times New Roman" pitchFamily="18" charset="0"/>
            </a:endParaRPr>
          </a:p>
        </p:txBody>
      </p:sp>
      <p:pic>
        <p:nvPicPr>
          <p:cNvPr id="14338" name="Picture 2" descr="D:\1200px-Volleyball_game.jpg"/>
          <p:cNvPicPr>
            <a:picLocks noGrp="1" noChangeAspect="1" noChangeArrowheads="1"/>
          </p:cNvPicPr>
          <p:nvPr>
            <p:ph sz="half" idx="2"/>
          </p:nvPr>
        </p:nvPicPr>
        <p:blipFill>
          <a:blip r:embed="rId2" cstate="print"/>
          <a:stretch>
            <a:fillRect/>
          </a:stretch>
        </p:blipFill>
        <p:spPr bwMode="auto">
          <a:xfrm>
            <a:off x="4800600" y="1484784"/>
            <a:ext cx="4038600" cy="475252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D:\images.jpg"/>
          <p:cNvPicPr>
            <a:picLocks noChangeAspect="1" noChangeArrowheads="1"/>
          </p:cNvPicPr>
          <p:nvPr/>
        </p:nvPicPr>
        <p:blipFill>
          <a:blip r:embed="rId2" cstate="print"/>
          <a:srcRect/>
          <a:stretch>
            <a:fillRect/>
          </a:stretch>
        </p:blipFill>
        <p:spPr bwMode="auto">
          <a:xfrm>
            <a:off x="251520" y="260648"/>
            <a:ext cx="8568952" cy="604867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solidFill>
                  <a:srgbClr val="002060"/>
                </a:solidFill>
              </a:rPr>
              <a:t>Дякую за перегляд</a:t>
            </a:r>
            <a:endParaRPr lang="uk-UA" dirty="0">
              <a:solidFill>
                <a:srgbClr val="002060"/>
              </a:solidFill>
            </a:endParaRPr>
          </a:p>
        </p:txBody>
      </p:sp>
      <p:pic>
        <p:nvPicPr>
          <p:cNvPr id="16386" name="Picture 2" descr="C:\Users\Ekaterina\Downloads\60001.jpg"/>
          <p:cNvPicPr>
            <a:picLocks noChangeAspect="1" noChangeArrowheads="1"/>
          </p:cNvPicPr>
          <p:nvPr/>
        </p:nvPicPr>
        <p:blipFill>
          <a:blip r:embed="rId3" cstate="print"/>
          <a:srcRect/>
          <a:stretch>
            <a:fillRect/>
          </a:stretch>
        </p:blipFill>
        <p:spPr bwMode="auto">
          <a:xfrm>
            <a:off x="395536" y="1556792"/>
            <a:ext cx="8352927" cy="468051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Текст 10"/>
          <p:cNvSpPr>
            <a:spLocks noGrp="1"/>
          </p:cNvSpPr>
          <p:nvPr>
            <p:ph type="body" idx="1"/>
          </p:nvPr>
        </p:nvSpPr>
        <p:spPr>
          <a:xfrm>
            <a:off x="457200" y="1535113"/>
            <a:ext cx="2026568" cy="639762"/>
          </a:xfrm>
        </p:spPr>
        <p:txBody>
          <a:bodyPr>
            <a:noAutofit/>
          </a:bodyPr>
          <a:lstStyle/>
          <a:p>
            <a:pPr algn="ctr"/>
            <a:r>
              <a:rPr lang="uk-UA" dirty="0" err="1" smtClean="0">
                <a:latin typeface="Times New Roman" pitchFamily="18" charset="0"/>
                <a:cs typeface="Times New Roman" pitchFamily="18" charset="0"/>
              </a:rPr>
              <a:t>Фаустбол</a:t>
            </a:r>
            <a:r>
              <a:rPr lang="uk-UA" dirty="0" smtClean="0">
                <a:latin typeface="Times New Roman" pitchFamily="18" charset="0"/>
                <a:cs typeface="Times New Roman" pitchFamily="18" charset="0"/>
              </a:rPr>
              <a:t> </a:t>
            </a:r>
            <a:br>
              <a:rPr lang="uk-UA" dirty="0" smtClean="0">
                <a:latin typeface="Times New Roman" pitchFamily="18" charset="0"/>
                <a:cs typeface="Times New Roman" pitchFamily="18" charset="0"/>
              </a:rPr>
            </a:br>
            <a:endParaRPr lang="uk-UA" dirty="0">
              <a:latin typeface="Times New Roman" pitchFamily="18" charset="0"/>
              <a:cs typeface="Times New Roman" pitchFamily="18" charset="0"/>
            </a:endParaRPr>
          </a:p>
        </p:txBody>
      </p:sp>
      <p:sp>
        <p:nvSpPr>
          <p:cNvPr id="12" name="Текст 11"/>
          <p:cNvSpPr>
            <a:spLocks noGrp="1"/>
          </p:cNvSpPr>
          <p:nvPr>
            <p:ph type="body" sz="half" idx="3"/>
          </p:nvPr>
        </p:nvSpPr>
        <p:spPr>
          <a:xfrm>
            <a:off x="6300192" y="1340768"/>
            <a:ext cx="2097559" cy="639762"/>
          </a:xfrm>
        </p:spPr>
        <p:txBody>
          <a:bodyPr>
            <a:normAutofit fontScale="25000" lnSpcReduction="20000"/>
          </a:bodyPr>
          <a:lstStyle/>
          <a:p>
            <a:pPr algn="ctr"/>
            <a:r>
              <a:rPr lang="uk-UA" dirty="0" smtClean="0"/>
              <a:t/>
            </a:r>
            <a:br>
              <a:rPr lang="uk-UA" dirty="0" smtClean="0"/>
            </a:br>
            <a:r>
              <a:rPr lang="uk-UA" sz="9600" dirty="0" smtClean="0">
                <a:latin typeface="Times New Roman" pitchFamily="18" charset="0"/>
                <a:cs typeface="Times New Roman" pitchFamily="18" charset="0"/>
              </a:rPr>
              <a:t>Болотяний волейбол</a:t>
            </a:r>
            <a:endParaRPr lang="uk-UA" sz="9600" dirty="0">
              <a:latin typeface="Times New Roman" pitchFamily="18" charset="0"/>
              <a:cs typeface="Times New Roman" pitchFamily="18" charset="0"/>
            </a:endParaRPr>
          </a:p>
        </p:txBody>
      </p:sp>
      <p:pic>
        <p:nvPicPr>
          <p:cNvPr id="2050" name="Picture 2" descr="D:\fistb.jpg"/>
          <p:cNvPicPr>
            <a:picLocks noGrp="1" noChangeAspect="1" noChangeArrowheads="1"/>
          </p:cNvPicPr>
          <p:nvPr>
            <p:ph sz="quarter" idx="2"/>
          </p:nvPr>
        </p:nvPicPr>
        <p:blipFill>
          <a:blip r:embed="rId3" cstate="print"/>
          <a:stretch>
            <a:fillRect/>
          </a:stretch>
        </p:blipFill>
        <p:spPr bwMode="auto">
          <a:xfrm>
            <a:off x="467544" y="2348880"/>
            <a:ext cx="2381250" cy="3954016"/>
          </a:xfrm>
          <a:prstGeom prst="rect">
            <a:avLst/>
          </a:prstGeom>
          <a:noFill/>
        </p:spPr>
      </p:pic>
      <p:pic>
        <p:nvPicPr>
          <p:cNvPr id="2052" name="Picture 4" descr="D:\завантаження.jpg"/>
          <p:cNvPicPr>
            <a:picLocks noGrp="1" noChangeAspect="1" noChangeArrowheads="1"/>
          </p:cNvPicPr>
          <p:nvPr>
            <p:ph sz="quarter" idx="4"/>
          </p:nvPr>
        </p:nvPicPr>
        <p:blipFill>
          <a:blip r:embed="rId4" cstate="print"/>
          <a:stretch>
            <a:fillRect/>
          </a:stretch>
        </p:blipFill>
        <p:spPr bwMode="auto">
          <a:xfrm>
            <a:off x="6012160" y="2348880"/>
            <a:ext cx="2667000" cy="3960440"/>
          </a:xfrm>
          <a:prstGeom prst="rect">
            <a:avLst/>
          </a:prstGeom>
          <a:noFill/>
        </p:spPr>
      </p:pic>
      <p:sp>
        <p:nvSpPr>
          <p:cNvPr id="2" name="Заголовок 1"/>
          <p:cNvSpPr>
            <a:spLocks noGrp="1"/>
          </p:cNvSpPr>
          <p:nvPr>
            <p:ph type="title"/>
          </p:nvPr>
        </p:nvSpPr>
        <p:spPr>
          <a:xfrm>
            <a:off x="301752" y="228600"/>
            <a:ext cx="8534400" cy="608112"/>
          </a:xfrm>
        </p:spPr>
        <p:txBody>
          <a:bodyPr>
            <a:normAutofit fontScale="90000"/>
          </a:bodyPr>
          <a:lstStyle/>
          <a:p>
            <a:r>
              <a:rPr lang="uk-UA" sz="3600" b="1" dirty="0" smtClean="0">
                <a:solidFill>
                  <a:srgbClr val="002060"/>
                </a:solidFill>
                <a:latin typeface="Times New Roman" pitchFamily="18" charset="0"/>
                <a:cs typeface="Times New Roman" pitchFamily="18" charset="0"/>
              </a:rPr>
              <a:t>Різновиди волейболу</a:t>
            </a:r>
            <a:endParaRPr lang="uk-UA" sz="3600" b="1" dirty="0">
              <a:solidFill>
                <a:srgbClr val="002060"/>
              </a:solidFill>
              <a:latin typeface="Times New Roman" pitchFamily="18" charset="0"/>
              <a:cs typeface="Times New Roman" pitchFamily="18" charset="0"/>
            </a:endParaRPr>
          </a:p>
        </p:txBody>
      </p:sp>
      <p:pic>
        <p:nvPicPr>
          <p:cNvPr id="2051" name="Picture 3"/>
          <p:cNvPicPr>
            <a:picLocks noChangeAspect="1" noChangeArrowheads="1"/>
          </p:cNvPicPr>
          <p:nvPr/>
        </p:nvPicPr>
        <p:blipFill>
          <a:blip r:embed="rId5" cstate="print"/>
          <a:srcRect/>
          <a:stretch>
            <a:fillRect/>
          </a:stretch>
        </p:blipFill>
        <p:spPr bwMode="auto">
          <a:xfrm>
            <a:off x="3131840" y="2348880"/>
            <a:ext cx="2664296" cy="3960440"/>
          </a:xfrm>
          <a:prstGeom prst="rect">
            <a:avLst/>
          </a:prstGeom>
          <a:noFill/>
          <a:ln w="9525">
            <a:noFill/>
            <a:miter lim="800000"/>
            <a:headEnd/>
            <a:tailEnd/>
          </a:ln>
        </p:spPr>
      </p:pic>
      <p:sp>
        <p:nvSpPr>
          <p:cNvPr id="14" name="Прямоугольник 13"/>
          <p:cNvSpPr/>
          <p:nvPr/>
        </p:nvSpPr>
        <p:spPr>
          <a:xfrm>
            <a:off x="2987824" y="1412776"/>
            <a:ext cx="2016224" cy="461665"/>
          </a:xfrm>
          <a:prstGeom prst="rect">
            <a:avLst/>
          </a:prstGeom>
        </p:spPr>
        <p:txBody>
          <a:bodyPr wrap="square">
            <a:spAutoFit/>
          </a:bodyPr>
          <a:lstStyle/>
          <a:p>
            <a:pPr algn="r"/>
            <a:r>
              <a:rPr lang="uk-UA" sz="2400" b="1" dirty="0" err="1" smtClean="0">
                <a:latin typeface="Times New Roman" pitchFamily="18" charset="0"/>
                <a:cs typeface="Times New Roman" pitchFamily="18" charset="0"/>
              </a:rPr>
              <a:t>Кернтбол</a:t>
            </a:r>
            <a:endParaRPr lang="uk-UA" sz="2400" b="1"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half" idx="4294967295"/>
          </p:nvPr>
        </p:nvSpPr>
        <p:spPr>
          <a:xfrm>
            <a:off x="0" y="476250"/>
            <a:ext cx="8064500" cy="5649913"/>
          </a:xfrm>
        </p:spPr>
        <p:txBody>
          <a:bodyPr>
            <a:noAutofit/>
          </a:bodyPr>
          <a:lstStyle/>
          <a:p>
            <a:pPr algn="just"/>
            <a:r>
              <a:rPr lang="uk-UA" sz="2000" dirty="0" smtClean="0">
                <a:latin typeface="Times New Roman" pitchFamily="18" charset="0"/>
                <a:cs typeface="Times New Roman" pitchFamily="18" charset="0"/>
              </a:rPr>
              <a:t>Відкриття волейболу </a:t>
            </a:r>
            <a:r>
              <a:rPr lang="uk-UA" sz="2000" dirty="0" smtClean="0">
                <a:latin typeface="Times New Roman" pitchFamily="18" charset="0"/>
                <a:cs typeface="Times New Roman" pitchFamily="18" charset="0"/>
              </a:rPr>
              <a:t>в </a:t>
            </a:r>
            <a:r>
              <a:rPr lang="uk-UA" sz="2000" dirty="0" smtClean="0">
                <a:latin typeface="Times New Roman" pitchFamily="18" charset="0"/>
                <a:cs typeface="Times New Roman" pitchFamily="18" charset="0"/>
              </a:rPr>
              <a:t>кінці 19 ст. </a:t>
            </a:r>
            <a:r>
              <a:rPr lang="uk-UA" sz="2000" dirty="0" smtClean="0">
                <a:latin typeface="Times New Roman" pitchFamily="18" charset="0"/>
                <a:cs typeface="Times New Roman" pitchFamily="18" charset="0"/>
              </a:rPr>
              <a:t>трапилось, напевно, не вперше. </a:t>
            </a:r>
            <a:r>
              <a:rPr lang="uk-UA" sz="2000" dirty="0" smtClean="0">
                <a:latin typeface="Times New Roman" pitchFamily="18" charset="0"/>
                <a:cs typeface="Times New Roman" pitchFamily="18" charset="0"/>
              </a:rPr>
              <a:t>Є дані, що у подібні ігри грали тисячі років тому.  Збереглися документи римських літописців, датовані 3 ст. до </a:t>
            </a:r>
            <a:r>
              <a:rPr lang="uk-UA" sz="2000" dirty="0" smtClean="0">
                <a:latin typeface="Times New Roman" pitchFamily="18" charset="0"/>
                <a:cs typeface="Times New Roman" pitchFamily="18" charset="0"/>
              </a:rPr>
              <a:t>н.е. В них описується </a:t>
            </a:r>
            <a:r>
              <a:rPr lang="uk-UA" sz="2000" dirty="0" smtClean="0">
                <a:latin typeface="Times New Roman" pitchFamily="18" charset="0"/>
                <a:cs typeface="Times New Roman" pitchFamily="18" charset="0"/>
              </a:rPr>
              <a:t>гра, схожа на волейбол: по невідомо з чого зробленому м'ячу гравці били кулаками. </a:t>
            </a:r>
          </a:p>
          <a:p>
            <a:pPr algn="just"/>
            <a:r>
              <a:rPr lang="uk-UA" sz="2000" dirty="0" smtClean="0">
                <a:latin typeface="Times New Roman" pitchFamily="18" charset="0"/>
                <a:cs typeface="Times New Roman" pitchFamily="18" charset="0"/>
              </a:rPr>
              <a:t>Крім того, відома  стародавня гра під назвою </a:t>
            </a:r>
            <a:r>
              <a:rPr lang="uk-UA" sz="2000" dirty="0" err="1" smtClean="0">
                <a:latin typeface="Times New Roman" pitchFamily="18" charset="0"/>
                <a:cs typeface="Times New Roman" pitchFamily="18" charset="0"/>
              </a:rPr>
              <a:t>“фаустбол</a:t>
            </a:r>
            <a:r>
              <a:rPr lang="uk-UA" sz="2000" dirty="0" err="1" smtClean="0">
                <a:latin typeface="Times New Roman" pitchFamily="18" charset="0"/>
                <a:cs typeface="Times New Roman" pitchFamily="18" charset="0"/>
              </a:rPr>
              <a:t>”</a:t>
            </a:r>
            <a:r>
              <a:rPr lang="uk-UA" sz="2000" dirty="0" smtClean="0">
                <a:latin typeface="Times New Roman" pitchFamily="18" charset="0"/>
                <a:cs typeface="Times New Roman" pitchFamily="18" charset="0"/>
              </a:rPr>
              <a:t>, в </a:t>
            </a:r>
            <a:r>
              <a:rPr lang="uk-UA" sz="2000" dirty="0" smtClean="0">
                <a:latin typeface="Times New Roman" pitchFamily="18" charset="0"/>
                <a:cs typeface="Times New Roman" pitchFamily="18" charset="0"/>
              </a:rPr>
              <a:t>яку грали ще у 1500 році. Сенс гри зводився до того, що від 3 до 6 гравців із кожної команди намагалися перебити м'яч через невисоку стіну на майданчик суперника. З часом "</a:t>
            </a:r>
            <a:r>
              <a:rPr lang="uk-UA" sz="2000" dirty="0" err="1" smtClean="0">
                <a:latin typeface="Times New Roman" pitchFamily="18" charset="0"/>
                <a:cs typeface="Times New Roman" pitchFamily="18" charset="0"/>
              </a:rPr>
              <a:t>фаустбол”</a:t>
            </a:r>
            <a:r>
              <a:rPr lang="uk-UA" sz="2000" dirty="0" smtClean="0">
                <a:latin typeface="Times New Roman" pitchFamily="18" charset="0"/>
                <a:cs typeface="Times New Roman" pitchFamily="18" charset="0"/>
              </a:rPr>
              <a:t> набрав популярності в Європі та видозмінився. Кам'яну стіну замінили на шнур, натягнутий поміж дерев, розміри майданчика скоротили та суворо обмежили кількість гравців – по 5 чоловік у кожній команді. М'яч можна було перебивати на бік суперника  кулаками чи передпліччям, і кожній команді відводилось по 3 торкання м'яча. Великий майданчик і маленький кількісний склад учасників гри призвели до виникнення нового пункту правил, згідно до якого м'яч міг один раз впасти на бік суперника та його дозволялось повернути лише одним торканням. Гра складалася із двох таймів по 15 хвилин кожний.</a:t>
            </a:r>
            <a:endParaRPr lang="uk-UA" sz="2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uk-UA" sz="3600" dirty="0" err="1" smtClean="0">
                <a:solidFill>
                  <a:srgbClr val="002060"/>
                </a:solidFill>
                <a:latin typeface="Times New Roman" pitchFamily="18" charset="0"/>
                <a:cs typeface="Times New Roman" pitchFamily="18" charset="0"/>
              </a:rPr>
              <a:t>Мінтонет</a:t>
            </a:r>
            <a:r>
              <a:rPr lang="uk-UA" sz="3600" dirty="0" smtClean="0">
                <a:solidFill>
                  <a:srgbClr val="002060"/>
                </a:solidFill>
                <a:latin typeface="Times New Roman" pitchFamily="18" charset="0"/>
                <a:cs typeface="Times New Roman" pitchFamily="18" charset="0"/>
              </a:rPr>
              <a:t> (волейбол)</a:t>
            </a:r>
            <a:endParaRPr lang="uk-UA" sz="3600" dirty="0">
              <a:solidFill>
                <a:srgbClr val="002060"/>
              </a:solidFill>
              <a:latin typeface="Times New Roman" pitchFamily="18" charset="0"/>
              <a:cs typeface="Times New Roman" pitchFamily="18" charset="0"/>
            </a:endParaRPr>
          </a:p>
        </p:txBody>
      </p:sp>
      <p:sp>
        <p:nvSpPr>
          <p:cNvPr id="3" name="Содержимое 2"/>
          <p:cNvSpPr>
            <a:spLocks noGrp="1"/>
          </p:cNvSpPr>
          <p:nvPr>
            <p:ph sz="half" idx="1"/>
          </p:nvPr>
        </p:nvSpPr>
        <p:spPr/>
        <p:txBody>
          <a:bodyPr>
            <a:normAutofit/>
          </a:bodyPr>
          <a:lstStyle/>
          <a:p>
            <a:pPr algn="just"/>
            <a:r>
              <a:rPr lang="uk-UA" sz="2400" dirty="0" smtClean="0">
                <a:latin typeface="Times New Roman" pitchFamily="18" charset="0"/>
                <a:cs typeface="Times New Roman" pitchFamily="18" charset="0"/>
              </a:rPr>
              <a:t>Офіційною датою народження волейболу (</a:t>
            </a:r>
            <a:r>
              <a:rPr lang="uk-UA" sz="2400" dirty="0" err="1" smtClean="0">
                <a:latin typeface="Times New Roman" pitchFamily="18" charset="0"/>
                <a:cs typeface="Times New Roman" pitchFamily="18" charset="0"/>
              </a:rPr>
              <a:t>мінтонет</a:t>
            </a:r>
            <a:r>
              <a:rPr lang="uk-UA" sz="2400" dirty="0" smtClean="0">
                <a:latin typeface="Times New Roman" pitchFamily="18" charset="0"/>
                <a:cs typeface="Times New Roman" pitchFamily="18" charset="0"/>
              </a:rPr>
              <a:t>)  вважається 1895 рік. Американський вчитель фізичної культури із </a:t>
            </a:r>
            <a:r>
              <a:rPr lang="uk-UA" sz="2400" dirty="0" err="1" smtClean="0">
                <a:latin typeface="Times New Roman" pitchFamily="18" charset="0"/>
                <a:cs typeface="Times New Roman" pitchFamily="18" charset="0"/>
              </a:rPr>
              <a:t>Холіокського</a:t>
            </a:r>
            <a:r>
              <a:rPr lang="uk-UA" sz="2400" dirty="0" smtClean="0">
                <a:latin typeface="Times New Roman" pitchFamily="18" charset="0"/>
                <a:cs typeface="Times New Roman" pitchFamily="18" charset="0"/>
              </a:rPr>
              <a:t> коледжу штату </a:t>
            </a:r>
            <a:r>
              <a:rPr lang="uk-UA" sz="2400" dirty="0" err="1" smtClean="0">
                <a:latin typeface="Times New Roman" pitchFamily="18" charset="0"/>
                <a:cs typeface="Times New Roman" pitchFamily="18" charset="0"/>
              </a:rPr>
              <a:t>Маcсачусетс</a:t>
            </a:r>
            <a:r>
              <a:rPr lang="uk-UA" sz="2400" dirty="0" smtClean="0">
                <a:latin typeface="Times New Roman" pitchFamily="18" charset="0"/>
                <a:cs typeface="Times New Roman" pitchFamily="18" charset="0"/>
              </a:rPr>
              <a:t> Вільям Джон Морган оголосив про винахід гри, </a:t>
            </a:r>
            <a:r>
              <a:rPr lang="uk-UA" sz="2400" dirty="0" err="1" smtClean="0">
                <a:latin typeface="Times New Roman" pitchFamily="18" charset="0"/>
                <a:cs typeface="Times New Roman" pitchFamily="18" charset="0"/>
              </a:rPr>
              <a:t>мінтонет</a:t>
            </a:r>
            <a:r>
              <a:rPr lang="uk-UA" sz="2400" dirty="0" smtClean="0">
                <a:latin typeface="Times New Roman" pitchFamily="18" charset="0"/>
                <a:cs typeface="Times New Roman" pitchFamily="18" charset="0"/>
              </a:rPr>
              <a:t>, правила якої були оприлюднені у 1897 році. </a:t>
            </a:r>
            <a:endParaRPr lang="uk-UA" sz="2400" dirty="0">
              <a:latin typeface="Times New Roman" pitchFamily="18" charset="0"/>
              <a:cs typeface="Times New Roman" pitchFamily="18" charset="0"/>
            </a:endParaRPr>
          </a:p>
        </p:txBody>
      </p:sp>
      <p:pic>
        <p:nvPicPr>
          <p:cNvPr id="3074" name="Picture 2" descr="C:\Users\Ekaterina\Downloads\737789_orig.jpg"/>
          <p:cNvPicPr>
            <a:picLocks noGrp="1" noChangeAspect="1" noChangeArrowheads="1"/>
          </p:cNvPicPr>
          <p:nvPr>
            <p:ph sz="half" idx="2"/>
          </p:nvPr>
        </p:nvPicPr>
        <p:blipFill>
          <a:blip r:embed="rId2" cstate="print"/>
          <a:stretch>
            <a:fillRect/>
          </a:stretch>
        </p:blipFill>
        <p:spPr bwMode="auto">
          <a:xfrm>
            <a:off x="4860032" y="1556792"/>
            <a:ext cx="3960440" cy="439248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D:\GetImage.jpg"/>
          <p:cNvPicPr>
            <a:picLocks noGrp="1" noChangeAspect="1" noChangeArrowheads="1"/>
          </p:cNvPicPr>
          <p:nvPr>
            <p:ph sz="half" idx="4294967295"/>
          </p:nvPr>
        </p:nvPicPr>
        <p:blipFill>
          <a:blip r:embed="rId2" cstate="print"/>
          <a:srcRect/>
          <a:stretch>
            <a:fillRect/>
          </a:stretch>
        </p:blipFill>
        <p:spPr bwMode="auto">
          <a:xfrm>
            <a:off x="611560" y="404664"/>
            <a:ext cx="7956550" cy="58324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uk-UA" sz="3600" dirty="0" smtClean="0">
                <a:solidFill>
                  <a:srgbClr val="002060"/>
                </a:solidFill>
                <a:latin typeface="Times New Roman" pitchFamily="18" charset="0"/>
                <a:cs typeface="Times New Roman" pitchFamily="18" charset="0"/>
              </a:rPr>
              <a:t>Зміна назви</a:t>
            </a:r>
            <a:endParaRPr lang="uk-UA" sz="3600" dirty="0">
              <a:solidFill>
                <a:srgbClr val="002060"/>
              </a:solidFill>
              <a:latin typeface="Times New Roman" pitchFamily="18" charset="0"/>
              <a:cs typeface="Times New Roman" pitchFamily="18" charset="0"/>
            </a:endParaRPr>
          </a:p>
        </p:txBody>
      </p:sp>
      <p:sp>
        <p:nvSpPr>
          <p:cNvPr id="3" name="Содержимое 2"/>
          <p:cNvSpPr>
            <a:spLocks noGrp="1"/>
          </p:cNvSpPr>
          <p:nvPr>
            <p:ph sz="half" idx="1"/>
          </p:nvPr>
        </p:nvSpPr>
        <p:spPr/>
        <p:txBody>
          <a:bodyPr>
            <a:normAutofit/>
          </a:bodyPr>
          <a:lstStyle/>
          <a:p>
            <a:pPr algn="just"/>
            <a:r>
              <a:rPr lang="uk-UA" sz="1600" dirty="0" smtClean="0">
                <a:latin typeface="Times New Roman" pitchFamily="18" charset="0"/>
                <a:cs typeface="Times New Roman" pitchFamily="18" charset="0"/>
              </a:rPr>
              <a:t>В 1896 році гра демонструвалася на конференції коледжів асоціації молодих християн в </a:t>
            </a:r>
            <a:r>
              <a:rPr lang="uk-UA" sz="1600" dirty="0" err="1" smtClean="0">
                <a:latin typeface="Times New Roman" pitchFamily="18" charset="0"/>
                <a:cs typeface="Times New Roman" pitchFamily="18" charset="0"/>
              </a:rPr>
              <a:t>Спрінгфілді</a:t>
            </a:r>
            <a:r>
              <a:rPr lang="uk-UA" sz="1600" dirty="0" smtClean="0">
                <a:latin typeface="Times New Roman" pitchFamily="18" charset="0"/>
                <a:cs typeface="Times New Roman" pitchFamily="18" charset="0"/>
              </a:rPr>
              <a:t> і за пропозицією професора Альфреда Т. </a:t>
            </a:r>
            <a:r>
              <a:rPr lang="uk-UA" sz="1600" dirty="0" err="1" smtClean="0">
                <a:latin typeface="Times New Roman" pitchFamily="18" charset="0"/>
                <a:cs typeface="Times New Roman" pitchFamily="18" charset="0"/>
              </a:rPr>
              <a:t>Хальстеда</a:t>
            </a:r>
            <a:r>
              <a:rPr lang="uk-UA" sz="1600" dirty="0" smtClean="0">
                <a:latin typeface="Times New Roman" pitchFamily="18" charset="0"/>
                <a:cs typeface="Times New Roman" pitchFamily="18" charset="0"/>
              </a:rPr>
              <a:t> отримала нову назву — «волейбол». У 1897 році були опубліковані перші правила волейболу. Загальні правила гри сформувалися в 1915 – 25 роках. У країнах Америки, Африки, Європи практикувався волейбол з шістьма гравцями на майданчику, в Азії - з дев'ятьма або дванадцятьма гравцями на майданчику 11×22 м без зміни позицій гравцями під час матчу. У 1922 році проведені перші загальнонаціональні змагання </a:t>
            </a:r>
            <a:r>
              <a:rPr lang="uk-UA" sz="1600" dirty="0" smtClean="0">
                <a:latin typeface="Times New Roman" pitchFamily="18" charset="0"/>
                <a:cs typeface="Times New Roman" pitchFamily="18" charset="0"/>
              </a:rPr>
              <a:t>- </a:t>
            </a:r>
            <a:r>
              <a:rPr lang="uk-UA" sz="1600" dirty="0" smtClean="0">
                <a:latin typeface="Times New Roman" pitchFamily="18" charset="0"/>
                <a:cs typeface="Times New Roman" pitchFamily="18" charset="0"/>
              </a:rPr>
              <a:t>в </a:t>
            </a:r>
            <a:r>
              <a:rPr lang="uk-UA" sz="1600" dirty="0" err="1" smtClean="0">
                <a:latin typeface="Times New Roman" pitchFamily="18" charset="0"/>
                <a:cs typeface="Times New Roman" pitchFamily="18" charset="0"/>
              </a:rPr>
              <a:t>Брукліні</a:t>
            </a:r>
            <a:r>
              <a:rPr lang="uk-UA" sz="1600" dirty="0" smtClean="0">
                <a:latin typeface="Times New Roman" pitchFamily="18" charset="0"/>
                <a:cs typeface="Times New Roman" pitchFamily="18" charset="0"/>
              </a:rPr>
              <a:t> відбувся чемпіонат </a:t>
            </a:r>
            <a:r>
              <a:rPr lang="en-US" sz="1600" dirty="0" smtClean="0">
                <a:latin typeface="Times New Roman" pitchFamily="18" charset="0"/>
                <a:cs typeface="Times New Roman" pitchFamily="18" charset="0"/>
              </a:rPr>
              <a:t>YMCA </a:t>
            </a:r>
            <a:r>
              <a:rPr lang="uk-UA" sz="1600" dirty="0" smtClean="0">
                <a:latin typeface="Times New Roman" pitchFamily="18" charset="0"/>
                <a:cs typeface="Times New Roman" pitchFamily="18" charset="0"/>
              </a:rPr>
              <a:t>за участю 23 чоловічих </a:t>
            </a:r>
            <a:r>
              <a:rPr lang="uk-UA" sz="1600" dirty="0" smtClean="0">
                <a:latin typeface="Times New Roman" pitchFamily="18" charset="0"/>
                <a:cs typeface="Times New Roman" pitchFamily="18" charset="0"/>
              </a:rPr>
              <a:t>команд.</a:t>
            </a:r>
            <a:endParaRPr lang="uk-UA" sz="1600" dirty="0">
              <a:latin typeface="Times New Roman" pitchFamily="18" charset="0"/>
              <a:cs typeface="Times New Roman" pitchFamily="18" charset="0"/>
            </a:endParaRPr>
          </a:p>
        </p:txBody>
      </p:sp>
      <p:pic>
        <p:nvPicPr>
          <p:cNvPr id="5122" name="Picture 2" descr="D:\images.jpg"/>
          <p:cNvPicPr>
            <a:picLocks noGrp="1" noChangeAspect="1" noChangeArrowheads="1"/>
          </p:cNvPicPr>
          <p:nvPr>
            <p:ph sz="half" idx="2"/>
          </p:nvPr>
        </p:nvPicPr>
        <p:blipFill>
          <a:blip r:embed="rId2" cstate="print"/>
          <a:stretch>
            <a:fillRect/>
          </a:stretch>
        </p:blipFill>
        <p:spPr bwMode="auto">
          <a:xfrm>
            <a:off x="4860032" y="1628800"/>
            <a:ext cx="3888432" cy="446449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uk-UA" sz="3600" dirty="0" smtClean="0">
                <a:solidFill>
                  <a:srgbClr val="002060"/>
                </a:solidFill>
                <a:latin typeface="Times New Roman" pitchFamily="18" charset="0"/>
                <a:cs typeface="Times New Roman" pitchFamily="18" charset="0"/>
              </a:rPr>
              <a:t>Історія розвитку українського волейболу</a:t>
            </a:r>
            <a:endParaRPr lang="uk-UA" sz="3600" dirty="0">
              <a:solidFill>
                <a:srgbClr val="002060"/>
              </a:solidFill>
              <a:latin typeface="Times New Roman" pitchFamily="18" charset="0"/>
              <a:cs typeface="Times New Roman" pitchFamily="18" charset="0"/>
            </a:endParaRPr>
          </a:p>
        </p:txBody>
      </p:sp>
      <p:sp>
        <p:nvSpPr>
          <p:cNvPr id="3" name="Содержимое 2"/>
          <p:cNvSpPr>
            <a:spLocks noGrp="1"/>
          </p:cNvSpPr>
          <p:nvPr>
            <p:ph sz="half" idx="1"/>
          </p:nvPr>
        </p:nvSpPr>
        <p:spPr/>
        <p:txBody>
          <a:bodyPr>
            <a:normAutofit fontScale="85000" lnSpcReduction="20000"/>
          </a:bodyPr>
          <a:lstStyle/>
          <a:p>
            <a:pPr algn="just"/>
            <a:r>
              <a:rPr lang="uk-UA" dirty="0" smtClean="0">
                <a:latin typeface="Times New Roman" pitchFamily="18" charset="0"/>
                <a:cs typeface="Times New Roman" pitchFamily="18" charset="0"/>
              </a:rPr>
              <a:t>До України </a:t>
            </a:r>
            <a:r>
              <a:rPr lang="uk-UA" dirty="0" smtClean="0">
                <a:latin typeface="Times New Roman" pitchFamily="18" charset="0"/>
                <a:cs typeface="Times New Roman" pitchFamily="18" charset="0"/>
              </a:rPr>
              <a:t>волейбол завітав у  </a:t>
            </a:r>
            <a:r>
              <a:rPr lang="uk-UA" dirty="0" smtClean="0">
                <a:latin typeface="Times New Roman" pitchFamily="18" charset="0"/>
                <a:cs typeface="Times New Roman" pitchFamily="18" charset="0"/>
              </a:rPr>
              <a:t>1925 </a:t>
            </a:r>
            <a:r>
              <a:rPr lang="uk-UA" dirty="0" smtClean="0">
                <a:latin typeface="Times New Roman" pitchFamily="18" charset="0"/>
                <a:cs typeface="Times New Roman" pitchFamily="18" charset="0"/>
              </a:rPr>
              <a:t>році. </a:t>
            </a:r>
            <a:r>
              <a:rPr lang="uk-UA" dirty="0" smtClean="0">
                <a:latin typeface="Times New Roman" pitchFamily="18" charset="0"/>
                <a:cs typeface="Times New Roman" pitchFamily="18" charset="0"/>
              </a:rPr>
              <a:t>У </a:t>
            </a:r>
            <a:r>
              <a:rPr lang="uk-UA" dirty="0" smtClean="0">
                <a:latin typeface="Times New Roman" pitchFamily="18" charset="0"/>
                <a:cs typeface="Times New Roman" pitchFamily="18" charset="0"/>
              </a:rPr>
              <a:t>Харкові </a:t>
            </a:r>
            <a:r>
              <a:rPr lang="uk-UA" dirty="0" smtClean="0">
                <a:latin typeface="Times New Roman" pitchFamily="18" charset="0"/>
                <a:cs typeface="Times New Roman" pitchFamily="18" charset="0"/>
              </a:rPr>
              <a:t>мешкав професор В. Блях. Це був спортивний чоловік: якось у Москві він випадково потрапив на цю гру й не на жарт зацікавився таким дійством. Щось подібне вирішив організувати в Харкові. Професора підтримали його колеги, учні. За кілька днів у місті було зведено перші волейбольні майданчики. Почалися масові змагання, які, власне, і поклали початок розвитку волейболу в Україні</a:t>
            </a:r>
            <a:r>
              <a:rPr lang="uk-UA" dirty="0" smtClean="0"/>
              <a:t>.</a:t>
            </a:r>
            <a:endParaRPr lang="uk-UA" b="1" dirty="0">
              <a:latin typeface="Times New Roman" pitchFamily="18" charset="0"/>
              <a:cs typeface="Times New Roman" pitchFamily="18" charset="0"/>
            </a:endParaRPr>
          </a:p>
        </p:txBody>
      </p:sp>
      <p:pic>
        <p:nvPicPr>
          <p:cNvPr id="6146" name="Picture 2" descr="C:\Users\Ekaterina\Downloads\____8417_650x410.jpg"/>
          <p:cNvPicPr>
            <a:picLocks noGrp="1" noChangeAspect="1" noChangeArrowheads="1"/>
          </p:cNvPicPr>
          <p:nvPr>
            <p:ph sz="half" idx="2"/>
          </p:nvPr>
        </p:nvPicPr>
        <p:blipFill>
          <a:blip r:embed="rId2" cstate="print"/>
          <a:srcRect/>
          <a:stretch>
            <a:fillRect/>
          </a:stretch>
        </p:blipFill>
        <p:spPr bwMode="auto">
          <a:xfrm>
            <a:off x="4648200" y="1556792"/>
            <a:ext cx="4316288" cy="453650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Официальная">
  <a:themeElements>
    <a:clrScheme name="Официальная">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Официальная">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Официальная">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699</TotalTime>
  <Words>1572</Words>
  <Application>Microsoft Office PowerPoint</Application>
  <PresentationFormat>Экран (4:3)</PresentationFormat>
  <Paragraphs>159</Paragraphs>
  <Slides>38</Slides>
  <Notes>4</Notes>
  <HiddenSlides>0</HiddenSlides>
  <MMClips>0</MMClips>
  <ScaleCrop>false</ScaleCrop>
  <HeadingPairs>
    <vt:vector size="4" baseType="variant">
      <vt:variant>
        <vt:lpstr>Тема</vt:lpstr>
      </vt:variant>
      <vt:variant>
        <vt:i4>1</vt:i4>
      </vt:variant>
      <vt:variant>
        <vt:lpstr>Заголовки слайдов</vt:lpstr>
      </vt:variant>
      <vt:variant>
        <vt:i4>38</vt:i4>
      </vt:variant>
    </vt:vector>
  </HeadingPairs>
  <TitlesOfParts>
    <vt:vector size="39" baseType="lpstr">
      <vt:lpstr>Официальная</vt:lpstr>
      <vt:lpstr>Модуль. Волейбол</vt:lpstr>
      <vt:lpstr>Питання для вивчення на уроці</vt:lpstr>
      <vt:lpstr>  Загальна характеристика гри у волейбол та його різновиди</vt:lpstr>
      <vt:lpstr>Різновиди волейболу</vt:lpstr>
      <vt:lpstr>Слайд 5</vt:lpstr>
      <vt:lpstr>Мінтонет (волейбол)</vt:lpstr>
      <vt:lpstr>Слайд 7</vt:lpstr>
      <vt:lpstr>Зміна назви</vt:lpstr>
      <vt:lpstr>Історія розвитку українського волейболу</vt:lpstr>
      <vt:lpstr>Слайд 10</vt:lpstr>
      <vt:lpstr>Створення організаційної групи</vt:lpstr>
      <vt:lpstr>Першість України з волейболу</vt:lpstr>
      <vt:lpstr>Волейбольне свято</vt:lpstr>
      <vt:lpstr>Олімпіада 1964 року</vt:lpstr>
      <vt:lpstr>Слайд 15</vt:lpstr>
      <vt:lpstr>Обладнання для гри у волейбол</vt:lpstr>
      <vt:lpstr>Санітарно - гігієнічні вимоги до спортивного інвентарю</vt:lpstr>
      <vt:lpstr>Слайд 18</vt:lpstr>
      <vt:lpstr>Особиста гігієна спортсмена</vt:lpstr>
      <vt:lpstr>Причини виникнення травм</vt:lpstr>
      <vt:lpstr>Подача м’яча</vt:lpstr>
      <vt:lpstr>Подача м’яча</vt:lpstr>
      <vt:lpstr>Верхня пряма подача</vt:lpstr>
      <vt:lpstr>Верхня пряма подача</vt:lpstr>
      <vt:lpstr>Стійка волейболіста і переміщення</vt:lpstr>
      <vt:lpstr>Передача м’яча двома руками зверху</vt:lpstr>
      <vt:lpstr>Передача м’яча двома руками зверху</vt:lpstr>
      <vt:lpstr>Передача м’яча двома руками знизу</vt:lpstr>
      <vt:lpstr>Передача м’яча двома руками знизу</vt:lpstr>
      <vt:lpstr>Передача м’яча двома руками знизу</vt:lpstr>
      <vt:lpstr>Прямий нападаючий удар</vt:lpstr>
      <vt:lpstr>Слайд 32</vt:lpstr>
      <vt:lpstr>Слайд 33</vt:lpstr>
      <vt:lpstr>Блокування</vt:lpstr>
      <vt:lpstr>Блокування</vt:lpstr>
      <vt:lpstr>Групове блокування</vt:lpstr>
      <vt:lpstr>Слайд 37</vt:lpstr>
      <vt:lpstr>Дякую за перегляд</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Історія розвитку волейболу</dc:title>
  <dc:creator>Ekaterina</dc:creator>
  <cp:lastModifiedBy>Користувач Windows</cp:lastModifiedBy>
  <cp:revision>72</cp:revision>
  <dcterms:created xsi:type="dcterms:W3CDTF">2017-09-01T13:38:35Z</dcterms:created>
  <dcterms:modified xsi:type="dcterms:W3CDTF">2017-10-29T12:17:24Z</dcterms:modified>
</cp:coreProperties>
</file>