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7EDB-534A-49BF-B6ED-6DC832ACE54C}" type="datetimeFigureOut">
              <a:rPr lang="uk-UA" smtClean="0"/>
              <a:t>14.01.2015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F434-5BA0-416A-9530-03147171CFC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7EDB-534A-49BF-B6ED-6DC832ACE54C}" type="datetimeFigureOut">
              <a:rPr lang="uk-UA" smtClean="0"/>
              <a:t>14.01.2015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F434-5BA0-416A-9530-03147171CF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7EDB-534A-49BF-B6ED-6DC832ACE54C}" type="datetimeFigureOut">
              <a:rPr lang="uk-UA" smtClean="0"/>
              <a:t>14.01.2015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F434-5BA0-416A-9530-03147171CF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7EDB-534A-49BF-B6ED-6DC832ACE54C}" type="datetimeFigureOut">
              <a:rPr lang="uk-UA" smtClean="0"/>
              <a:t>14.01.2015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F434-5BA0-416A-9530-03147171CF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7EDB-534A-49BF-B6ED-6DC832ACE54C}" type="datetimeFigureOut">
              <a:rPr lang="uk-UA" smtClean="0"/>
              <a:t>14.01.2015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F434-5BA0-416A-9530-03147171CFC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7EDB-534A-49BF-B6ED-6DC832ACE54C}" type="datetimeFigureOut">
              <a:rPr lang="uk-UA" smtClean="0"/>
              <a:t>14.01.2015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F434-5BA0-416A-9530-03147171CF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7EDB-534A-49BF-B6ED-6DC832ACE54C}" type="datetimeFigureOut">
              <a:rPr lang="uk-UA" smtClean="0"/>
              <a:t>14.01.2015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F434-5BA0-416A-9530-03147171CFC1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7EDB-534A-49BF-B6ED-6DC832ACE54C}" type="datetimeFigureOut">
              <a:rPr lang="uk-UA" smtClean="0"/>
              <a:t>14.01.2015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F434-5BA0-416A-9530-03147171CF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7EDB-534A-49BF-B6ED-6DC832ACE54C}" type="datetimeFigureOut">
              <a:rPr lang="uk-UA" smtClean="0"/>
              <a:t>14.01.2015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F434-5BA0-416A-9530-03147171CF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7EDB-534A-49BF-B6ED-6DC832ACE54C}" type="datetimeFigureOut">
              <a:rPr lang="uk-UA" smtClean="0"/>
              <a:t>14.01.2015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F434-5BA0-416A-9530-03147171CFC1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7EDB-534A-49BF-B6ED-6DC832ACE54C}" type="datetimeFigureOut">
              <a:rPr lang="uk-UA" smtClean="0"/>
              <a:t>14.01.2015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F434-5BA0-416A-9530-03147171CF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3577EDB-534A-49BF-B6ED-6DC832ACE54C}" type="datetimeFigureOut">
              <a:rPr lang="uk-UA" smtClean="0"/>
              <a:t>14.01.2015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17CF434-5BA0-416A-9530-03147171CFC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340" y="620688"/>
            <a:ext cx="7455310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Особливості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викладання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курсу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</a:t>
            </a:r>
            <a:r>
              <a:rPr lang="ru-RU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Інформатика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»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 2 – 3 </a:t>
            </a:r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класах</a:t>
            </a:r>
            <a:endParaRPr lang="ru-RU" sz="32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19" y="2679946"/>
            <a:ext cx="1512168" cy="215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20" y="3068960"/>
            <a:ext cx="17716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27947"/>
            <a:ext cx="1440160" cy="209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17907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223433"/>
            <a:ext cx="862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err="1" smtClean="0"/>
              <a:t>Котенко</a:t>
            </a:r>
            <a:r>
              <a:rPr lang="uk-UA" sz="2000" dirty="0" smtClean="0"/>
              <a:t> Н.В., вчителька початкових класів ЗОШ І-ІІІ ст. </a:t>
            </a:r>
            <a:r>
              <a:rPr lang="uk-UA" sz="2000" dirty="0" err="1" smtClean="0"/>
              <a:t>с.Чернявка</a:t>
            </a:r>
            <a:r>
              <a:rPr lang="uk-UA" sz="2000" dirty="0" smtClean="0"/>
              <a:t>, 2014 р.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6792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8980" y="332656"/>
            <a:ext cx="3290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C00000"/>
                </a:solidFill>
              </a:rPr>
              <a:t>Підсумки уроку</a:t>
            </a:r>
            <a:endParaRPr lang="uk-UA" sz="36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t="2489" r="53641" b="69295"/>
          <a:stretch/>
        </p:blipFill>
        <p:spPr bwMode="auto">
          <a:xfrm>
            <a:off x="487327" y="1608520"/>
            <a:ext cx="2212465" cy="1571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" t="67012" r="58792" b="2074"/>
          <a:stretch/>
        </p:blipFill>
        <p:spPr bwMode="auto">
          <a:xfrm>
            <a:off x="6361538" y="1477049"/>
            <a:ext cx="1994388" cy="1705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1" t="34440" r="10073" b="35270"/>
          <a:stretch/>
        </p:blipFill>
        <p:spPr bwMode="auto">
          <a:xfrm>
            <a:off x="525956" y="3973485"/>
            <a:ext cx="2271758" cy="1774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1" t="68673" r="7282" b="1867"/>
          <a:stretch/>
        </p:blipFill>
        <p:spPr bwMode="auto">
          <a:xfrm>
            <a:off x="3234607" y="2750044"/>
            <a:ext cx="2321424" cy="1826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1" r="10502" b="69502"/>
          <a:stretch/>
        </p:blipFill>
        <p:spPr bwMode="auto">
          <a:xfrm>
            <a:off x="6114887" y="4005373"/>
            <a:ext cx="1827929" cy="1756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5603" y="3140135"/>
            <a:ext cx="2033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здивування</a:t>
            </a:r>
            <a:endParaRPr lang="uk-UA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396115" y="5693271"/>
            <a:ext cx="1265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печаль</a:t>
            </a:r>
            <a:endParaRPr lang="uk-UA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55603" y="5710384"/>
            <a:ext cx="221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задоволення</a:t>
            </a:r>
            <a:endParaRPr lang="uk-UA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781542" y="4546648"/>
            <a:ext cx="1316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радість</a:t>
            </a:r>
            <a:endParaRPr lang="uk-UA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244855" y="3152037"/>
            <a:ext cx="2249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задумливість</a:t>
            </a:r>
            <a:endParaRPr lang="uk-U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54701" y="976947"/>
            <a:ext cx="6569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Визначити свій емоційний стан на уроці</a:t>
            </a:r>
            <a:endParaRPr lang="uk-UA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8492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«Інформатика» в </a:t>
            </a:r>
            <a:r>
              <a:rPr lang="uk-UA" sz="2400" dirty="0" smtClean="0"/>
              <a:t>початкових класах є </a:t>
            </a:r>
            <a:r>
              <a:rPr lang="uk-UA" sz="2400" dirty="0" smtClean="0"/>
              <a:t>підготовчим курсом</a:t>
            </a:r>
          </a:p>
          <a:p>
            <a:r>
              <a:rPr lang="uk-UA" sz="2400" dirty="0" smtClean="0"/>
              <a:t> до більш глибокого вивчення інформатики в середній школі.</a:t>
            </a:r>
            <a:endParaRPr lang="uk-U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628800"/>
            <a:ext cx="86030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Мета курсу: </a:t>
            </a:r>
          </a:p>
          <a:p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Ф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ормування і розвиток в учнів інформаційно-комунікаційної </a:t>
            </a:r>
          </a:p>
          <a:p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к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омпетентності та ключових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компетентностей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для реалізації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Їхнього творчого потенціалу і соціалізації в суспільстві.</a:t>
            </a:r>
            <a:endParaRPr lang="uk-UA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287" y="3645024"/>
            <a:ext cx="8811451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Основні завдання курсу: </a:t>
            </a:r>
          </a:p>
          <a:p>
            <a:pPr marL="342900" indent="-342900">
              <a:buFontTx/>
              <a:buChar char="-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Формування в учнів початкових уявлень про інформатику;</a:t>
            </a:r>
          </a:p>
          <a:p>
            <a:pPr marL="342900" indent="-342900">
              <a:buFontTx/>
              <a:buChar char="-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Розвиток початкових навичок роботи з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комп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’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ютером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  застосування інформаційних процесів, створення графічних </a:t>
            </a:r>
          </a:p>
          <a:p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  зображень, презентацій, текстових документів;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- Розвиток креативного мислення.</a:t>
            </a:r>
            <a:endParaRPr lang="uk-UA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2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788145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Теми, що вивчаються у 2 класі: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ютери</a:t>
            </a:r>
            <a:r>
              <a:rPr lang="uk-UA" dirty="0" smtClean="0"/>
              <a:t> та їх застосування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Основні складові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ютера</a:t>
            </a:r>
            <a:r>
              <a:rPr lang="uk-UA" dirty="0" smtClean="0"/>
              <a:t>. Початкові навички роботи з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ютером</a:t>
            </a:r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Поняття про повідомлення, інформацію та інформаційні процеси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Алгоритми і виконавці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Об</a:t>
            </a:r>
            <a:r>
              <a:rPr lang="en-US" dirty="0" smtClean="0"/>
              <a:t>’</a:t>
            </a:r>
            <a:r>
              <a:rPr lang="uk-UA" dirty="0" err="1" smtClean="0"/>
              <a:t>єкти</a:t>
            </a:r>
            <a:r>
              <a:rPr lang="uk-UA" dirty="0" smtClean="0"/>
              <a:t>. Графічний редактор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ютерна</a:t>
            </a:r>
            <a:r>
              <a:rPr lang="uk-UA" dirty="0" smtClean="0"/>
              <a:t> підтримка вивчення навчальних предметів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3284984"/>
            <a:ext cx="478502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Теми, що вивчаються у 3 класі: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Інформаційні процеси і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</a:t>
            </a:r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Файли і папки. Вікна та операції над ними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Пошук даних в Інтернеті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Робота з презентаціями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Алгоритми і виконавці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Створення проектів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47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80728"/>
            <a:ext cx="810439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C00000"/>
                </a:solidFill>
              </a:rPr>
              <a:t>Головні складові частини уроку: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</a:rPr>
              <a:t>Теоретична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</a:rPr>
              <a:t>Ознайомлення з </a:t>
            </a:r>
            <a:r>
              <a:rPr lang="uk-UA" sz="3600" dirty="0" err="1" smtClean="0">
                <a:solidFill>
                  <a:schemeClr val="accent3">
                    <a:lumMod val="50000"/>
                  </a:schemeClr>
                </a:solidFill>
              </a:rPr>
              <a:t>комп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’</a:t>
            </a:r>
            <a:r>
              <a:rPr lang="uk-UA" sz="3600" dirty="0" err="1" smtClean="0">
                <a:solidFill>
                  <a:schemeClr val="accent3">
                    <a:lumMod val="50000"/>
                  </a:schemeClr>
                </a:solidFill>
              </a:rPr>
              <a:t>ютерною</a:t>
            </a: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uk-UA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</a:rPr>
              <a:t>  програмою, демонстрація її роботи, </a:t>
            </a:r>
          </a:p>
          <a:p>
            <a:r>
              <a:rPr lang="uk-UA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</a:rPr>
              <a:t>  практична робота учнів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</a:rPr>
              <a:t>Завдання з логічним навантаженням</a:t>
            </a:r>
            <a:endParaRPr lang="uk-UA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60624"/>
            <a:ext cx="8276881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Структура уроку</a:t>
            </a:r>
          </a:p>
          <a:p>
            <a:r>
              <a:rPr lang="uk-UA" sz="2400" dirty="0" smtClean="0"/>
              <a:t>І. Організаційна частина  (1 хв.)</a:t>
            </a:r>
          </a:p>
          <a:p>
            <a:r>
              <a:rPr lang="uk-UA" sz="2400" dirty="0" smtClean="0"/>
              <a:t>ІІ. </a:t>
            </a:r>
            <a:r>
              <a:rPr lang="uk-UA" sz="2400" dirty="0" smtClean="0"/>
              <a:t>Актуалізація знань учнів (1-2 </a:t>
            </a:r>
            <a:r>
              <a:rPr lang="uk-UA" sz="2400" dirty="0" smtClean="0"/>
              <a:t>хв.)</a:t>
            </a:r>
          </a:p>
          <a:p>
            <a:r>
              <a:rPr lang="uk-UA" sz="2400" dirty="0" smtClean="0"/>
              <a:t>ІІІ. Вивчення нового матеріалу. Теоретична частина (10 хв.)</a:t>
            </a:r>
          </a:p>
          <a:p>
            <a:r>
              <a:rPr lang="uk-UA" sz="2400" dirty="0" smtClean="0"/>
              <a:t>І</a:t>
            </a:r>
            <a:r>
              <a:rPr lang="en-US" sz="2400" dirty="0" smtClean="0"/>
              <a:t>V</a:t>
            </a:r>
            <a:r>
              <a:rPr lang="uk-UA" sz="2400" dirty="0" smtClean="0"/>
              <a:t>. Робота в зошитах (6-7 хв.)</a:t>
            </a:r>
          </a:p>
          <a:p>
            <a:r>
              <a:rPr lang="en-US" sz="2400" dirty="0" smtClean="0"/>
              <a:t>V</a:t>
            </a:r>
            <a:r>
              <a:rPr lang="uk-UA" sz="2400" dirty="0" smtClean="0"/>
              <a:t>. </a:t>
            </a:r>
            <a:r>
              <a:rPr lang="uk-UA" sz="2400" dirty="0" err="1" smtClean="0"/>
              <a:t>Фізкультхвилинка</a:t>
            </a:r>
            <a:r>
              <a:rPr lang="uk-UA" sz="2400" dirty="0" smtClean="0"/>
              <a:t> (1 хв.)</a:t>
            </a:r>
          </a:p>
          <a:p>
            <a:r>
              <a:rPr lang="en-US" sz="2400" dirty="0" smtClean="0"/>
              <a:t>V</a:t>
            </a:r>
            <a:r>
              <a:rPr lang="uk-UA" sz="2400" dirty="0" smtClean="0"/>
              <a:t>І.  Робота з </a:t>
            </a:r>
            <a:r>
              <a:rPr lang="uk-UA" sz="2400" dirty="0" err="1" smtClean="0"/>
              <a:t>комп</a:t>
            </a:r>
            <a:r>
              <a:rPr lang="en-US" sz="2400" dirty="0" smtClean="0"/>
              <a:t>’</a:t>
            </a:r>
            <a:r>
              <a:rPr lang="uk-UA" sz="2400" dirty="0" err="1" smtClean="0"/>
              <a:t>ютером</a:t>
            </a:r>
            <a:r>
              <a:rPr lang="uk-UA" sz="2400" dirty="0" smtClean="0"/>
              <a:t> (15 хв.)</a:t>
            </a:r>
          </a:p>
          <a:p>
            <a:r>
              <a:rPr lang="en-US" sz="2400" dirty="0" smtClean="0"/>
              <a:t>V</a:t>
            </a:r>
            <a:r>
              <a:rPr lang="uk-UA" sz="2400" dirty="0" smtClean="0"/>
              <a:t>ІІ. </a:t>
            </a:r>
            <a:r>
              <a:rPr lang="uk-UA" sz="2400" dirty="0" err="1" smtClean="0"/>
              <a:t>Релаксія</a:t>
            </a:r>
            <a:r>
              <a:rPr lang="uk-UA" sz="2400" dirty="0" smtClean="0"/>
              <a:t> (1 хв.)</a:t>
            </a:r>
          </a:p>
          <a:p>
            <a:r>
              <a:rPr lang="en-US" sz="2400" dirty="0" smtClean="0"/>
              <a:t>V</a:t>
            </a:r>
            <a:r>
              <a:rPr lang="uk-UA" sz="2400" dirty="0" smtClean="0"/>
              <a:t>ІІІ. Робота з логічними завданнями (4-5 хв.)</a:t>
            </a:r>
          </a:p>
          <a:p>
            <a:r>
              <a:rPr lang="uk-UA" sz="2400" dirty="0" smtClean="0"/>
              <a:t>ІХ. Підсумки уроку (1 хв.)</a:t>
            </a:r>
          </a:p>
          <a:p>
            <a:r>
              <a:rPr lang="uk-UA" sz="2400" dirty="0" smtClean="0"/>
              <a:t>Х. Домашнє завдання (1 хв.)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1988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6296" y="209056"/>
            <a:ext cx="69486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Вправи  хвилинки-розминки </a:t>
            </a:r>
            <a:endParaRPr lang="uk-UA" sz="2800" dirty="0" smtClean="0">
              <a:solidFill>
                <a:srgbClr val="C00000"/>
              </a:solidFill>
            </a:endParaRPr>
          </a:p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для </a:t>
            </a:r>
            <a:r>
              <a:rPr lang="uk-UA" sz="2800" dirty="0" smtClean="0">
                <a:solidFill>
                  <a:srgbClr val="C00000"/>
                </a:solidFill>
              </a:rPr>
              <a:t>створення позитивного настрою учнів </a:t>
            </a:r>
            <a:endParaRPr lang="uk-UA" sz="2800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275065"/>
              </p:ext>
            </p:extLst>
          </p:nvPr>
        </p:nvGraphicFramePr>
        <p:xfrm>
          <a:off x="1331640" y="1777199"/>
          <a:ext cx="1788160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1458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8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8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8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8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00" y="2405702"/>
            <a:ext cx="6826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970" y="1807587"/>
            <a:ext cx="4143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482" y="1086309"/>
            <a:ext cx="3758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Знайти в лабіринті шлях до </a:t>
            </a:r>
            <a:r>
              <a:rPr lang="uk-UA" sz="1600" dirty="0" err="1" smtClean="0"/>
              <a:t>комп</a:t>
            </a:r>
            <a:r>
              <a:rPr lang="en-US" sz="1600" dirty="0" smtClean="0"/>
              <a:t>’</a:t>
            </a:r>
            <a:r>
              <a:rPr lang="uk-UA" sz="1600" dirty="0" err="1" smtClean="0"/>
              <a:t>ютера</a:t>
            </a:r>
            <a:endParaRPr lang="uk-UA" sz="1600" dirty="0"/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1857726"/>
            <a:ext cx="1982475" cy="1672013"/>
          </a:xfrm>
          <a:prstGeom prst="rect">
            <a:avLst/>
          </a:prstGeom>
        </p:spPr>
      </p:pic>
      <p:cxnSp>
        <p:nvCxnSpPr>
          <p:cNvPr id="6" name="Соединительная линия уступом 5"/>
          <p:cNvCxnSpPr/>
          <p:nvPr/>
        </p:nvCxnSpPr>
        <p:spPr>
          <a:xfrm rot="16200000" flipH="1">
            <a:off x="5837744" y="2287639"/>
            <a:ext cx="1620102" cy="864096"/>
          </a:xfrm>
          <a:prstGeom prst="bentConnector3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7" idx="1"/>
          </p:cNvCxnSpPr>
          <p:nvPr/>
        </p:nvCxnSpPr>
        <p:spPr>
          <a:xfrm rot="10800000" flipH="1">
            <a:off x="5544108" y="2405703"/>
            <a:ext cx="1982474" cy="288031"/>
          </a:xfrm>
          <a:prstGeom prst="bentConnector3">
            <a:avLst>
              <a:gd name="adj1" fmla="val 14167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5536562" y="2959942"/>
            <a:ext cx="1990020" cy="288032"/>
          </a:xfrm>
          <a:prstGeom prst="bentConnector3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580112" y="1857725"/>
            <a:ext cx="1658439" cy="167201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38210" y="1163163"/>
            <a:ext cx="281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Скласти картинку з </a:t>
            </a:r>
            <a:r>
              <a:rPr lang="uk-UA" dirty="0" err="1" smtClean="0"/>
              <a:t>пазлів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500" y="3573016"/>
            <a:ext cx="5126358" cy="29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6297" y="1347088"/>
            <a:ext cx="246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(</a:t>
            </a:r>
            <a:r>
              <a:rPr lang="uk-UA" sz="1600" dirty="0" smtClean="0"/>
              <a:t>індивідуальне завдання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6084168" y="5767676"/>
            <a:ext cx="2528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(</a:t>
            </a:r>
            <a:r>
              <a:rPr lang="uk-UA" sz="1600" dirty="0" smtClean="0"/>
              <a:t>колективно або в групах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5563779" y="1438255"/>
            <a:ext cx="1691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(</a:t>
            </a:r>
            <a:r>
              <a:rPr lang="uk-UA" sz="1600" dirty="0" smtClean="0"/>
              <a:t>робота в парах</a:t>
            </a:r>
            <a:r>
              <a:rPr lang="uk-UA" dirty="0" smtClean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08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764704"/>
            <a:ext cx="7526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Програмне забезпечення уроків інформатики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448" y="1452327"/>
            <a:ext cx="4524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«Сходинки до інформатики»</a:t>
            </a:r>
            <a:endParaRPr lang="uk-UA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598" y="2348880"/>
            <a:ext cx="6012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Клавіатурний тренажер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Rapid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Tuping</a:t>
            </a:r>
            <a:endParaRPr lang="uk-UA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356992"/>
            <a:ext cx="4912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Графічний редактор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Tux Paint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437112"/>
            <a:ext cx="4918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Ігрове середовище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DCompris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uk-UA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389" y="5373216"/>
            <a:ext cx="5429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Основи програмування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Scratsch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uk-UA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87924"/>
            <a:ext cx="9017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t="57634" r="95776" b="34347"/>
          <a:stretch/>
        </p:blipFill>
        <p:spPr bwMode="auto">
          <a:xfrm>
            <a:off x="6171000" y="5220488"/>
            <a:ext cx="921279" cy="828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3"/>
          <a:srcRect l="240" t="28325" r="95536" b="63011"/>
          <a:stretch/>
        </p:blipFill>
        <p:spPr bwMode="auto">
          <a:xfrm>
            <a:off x="6121772" y="4251047"/>
            <a:ext cx="1186532" cy="895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1" r="95392" b="53703"/>
          <a:stretch/>
        </p:blipFill>
        <p:spPr bwMode="auto">
          <a:xfrm>
            <a:off x="5670922" y="3209027"/>
            <a:ext cx="914400" cy="819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13" r="95344" b="14623"/>
          <a:stretch/>
        </p:blipFill>
        <p:spPr bwMode="auto">
          <a:xfrm>
            <a:off x="6715038" y="2146761"/>
            <a:ext cx="923925" cy="895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94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20429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err="1" smtClean="0">
                <a:solidFill>
                  <a:srgbClr val="C00000"/>
                </a:solidFill>
              </a:rPr>
              <a:t>Релакс</a:t>
            </a:r>
            <a:r>
              <a:rPr lang="uk-UA" sz="4400" dirty="0" smtClean="0">
                <a:solidFill>
                  <a:srgbClr val="C00000"/>
                </a:solidFill>
              </a:rPr>
              <a:t> </a:t>
            </a:r>
            <a:endParaRPr lang="uk-UA" sz="4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68545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Полетів метелик вгору, полетів метелик вниз.</a:t>
            </a:r>
          </a:p>
          <a:p>
            <a:r>
              <a:rPr lang="uk-UA" sz="2400" dirty="0" smtClean="0"/>
              <a:t>Клас він облетів по колу, сів на парту, сів на ніс.</a:t>
            </a:r>
          </a:p>
          <a:p>
            <a:r>
              <a:rPr lang="uk-UA" sz="2400" dirty="0" smtClean="0"/>
              <a:t>В інший бік летів по колу до вікна – і геть від нас.</a:t>
            </a:r>
          </a:p>
          <a:p>
            <a:r>
              <a:rPr lang="uk-UA" sz="2400" dirty="0" smtClean="0"/>
              <a:t>Хай літає він на волі. До уроку вже нам час!</a:t>
            </a:r>
            <a:endParaRPr lang="uk-UA" sz="24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05" y="1221432"/>
            <a:ext cx="1626249" cy="172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4080" y="971436"/>
            <a:ext cx="1568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Метелик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3248279" y="3284984"/>
            <a:ext cx="1732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Совенята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1752042" y="3806056"/>
            <a:ext cx="71983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Сплять маленькі совенята. Раз – розкрили оченята.</a:t>
            </a:r>
          </a:p>
          <a:p>
            <a:r>
              <a:rPr lang="uk-UA" sz="2400" dirty="0" smtClean="0"/>
              <a:t>Подивилися навколо, потім вгору і додолу.</a:t>
            </a:r>
          </a:p>
          <a:p>
            <a:r>
              <a:rPr lang="uk-UA" sz="2400" dirty="0" smtClean="0"/>
              <a:t>Оченята – </a:t>
            </a:r>
            <a:r>
              <a:rPr lang="uk-UA" sz="2400" dirty="0" err="1" smtClean="0"/>
              <a:t>блим</a:t>
            </a:r>
            <a:r>
              <a:rPr lang="uk-UA" sz="2400" dirty="0" smtClean="0"/>
              <a:t>, </a:t>
            </a:r>
            <a:r>
              <a:rPr lang="uk-UA" sz="2400" dirty="0" err="1" smtClean="0"/>
              <a:t>блим</a:t>
            </a:r>
            <a:r>
              <a:rPr lang="uk-UA" sz="2400" dirty="0" smtClean="0"/>
              <a:t>, </a:t>
            </a:r>
            <a:r>
              <a:rPr lang="uk-UA" sz="2400" dirty="0" err="1" smtClean="0"/>
              <a:t>блим</a:t>
            </a:r>
            <a:r>
              <a:rPr lang="uk-UA" sz="2400" dirty="0" smtClean="0"/>
              <a:t>! Відпочити треба їм!</a:t>
            </a:r>
          </a:p>
          <a:p>
            <a:r>
              <a:rPr lang="uk-UA" sz="2400" dirty="0" smtClean="0"/>
              <a:t>Вправо, вліво оченята повертають совенята.</a:t>
            </a:r>
          </a:p>
          <a:p>
            <a:r>
              <a:rPr lang="uk-UA" sz="2400" dirty="0" smtClean="0"/>
              <a:t>Совенята будуть спати. А ми </a:t>
            </a:r>
            <a:r>
              <a:rPr lang="uk-UA" sz="2400" dirty="0" err="1" smtClean="0"/>
              <a:t>будем</a:t>
            </a:r>
            <a:r>
              <a:rPr lang="uk-UA" sz="2400" dirty="0" smtClean="0"/>
              <a:t> працювати!</a:t>
            </a:r>
            <a:endParaRPr lang="uk-UA" sz="24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1644538" cy="147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40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32656"/>
            <a:ext cx="6282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err="1" smtClean="0">
                <a:solidFill>
                  <a:srgbClr val="C00000"/>
                </a:solidFill>
              </a:rPr>
              <a:t>Розв</a:t>
            </a:r>
            <a:r>
              <a:rPr lang="en-US" sz="3600" dirty="0" smtClean="0">
                <a:solidFill>
                  <a:srgbClr val="C00000"/>
                </a:solidFill>
              </a:rPr>
              <a:t>’</a:t>
            </a:r>
            <a:r>
              <a:rPr lang="uk-UA" sz="3600" dirty="0" err="1" smtClean="0">
                <a:solidFill>
                  <a:srgbClr val="C00000"/>
                </a:solidFill>
              </a:rPr>
              <a:t>язання</a:t>
            </a:r>
            <a:r>
              <a:rPr lang="uk-UA" sz="3600" dirty="0" smtClean="0">
                <a:solidFill>
                  <a:srgbClr val="C00000"/>
                </a:solidFill>
              </a:rPr>
              <a:t> логічних завдань</a:t>
            </a:r>
            <a:endParaRPr lang="uk-UA" sz="3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960305"/>
            <a:ext cx="6180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u="sng" dirty="0" smtClean="0">
                <a:solidFill>
                  <a:schemeClr val="accent3">
                    <a:lumMod val="50000"/>
                  </a:schemeClr>
                </a:solidFill>
              </a:rPr>
              <a:t>Тема: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Об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’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єкти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. Властивості об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’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єктів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.  </a:t>
            </a:r>
            <a:r>
              <a:rPr lang="uk-UA" sz="2400" dirty="0" smtClean="0"/>
              <a:t>(2 клас)</a:t>
            </a:r>
            <a:endParaRPr lang="uk-U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700808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dirty="0" smtClean="0"/>
              <a:t>- Виділити зайвий об</a:t>
            </a:r>
            <a:r>
              <a:rPr lang="en-US" sz="2400" i="1" dirty="0" smtClean="0"/>
              <a:t>’</a:t>
            </a:r>
            <a:r>
              <a:rPr lang="uk-UA" sz="2400" i="1" dirty="0" err="1" smtClean="0"/>
              <a:t>єкт</a:t>
            </a:r>
            <a:endParaRPr lang="uk-UA" sz="2400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10" y="2521099"/>
            <a:ext cx="1181154" cy="129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4520193"/>
            <a:ext cx="401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Ведмедики  (за матеріалом)</a:t>
            </a:r>
            <a:endParaRPr lang="uk-U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373128" y="4902672"/>
            <a:ext cx="413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Ромашки (за призначенням)</a:t>
            </a:r>
            <a:endParaRPr lang="uk-U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28587" y="5301208"/>
            <a:ext cx="468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П</a:t>
            </a:r>
            <a:r>
              <a:rPr lang="uk-UA" sz="2400" dirty="0" smtClean="0"/>
              <a:t>ірамідка (за кількістю кольорів)</a:t>
            </a:r>
            <a:endParaRPr lang="uk-UA" sz="24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8" y="2564904"/>
            <a:ext cx="146107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98" y="2545853"/>
            <a:ext cx="12858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593" y="2641579"/>
            <a:ext cx="1506100" cy="112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3"/>
          <a:stretch/>
        </p:blipFill>
        <p:spPr bwMode="auto">
          <a:xfrm>
            <a:off x="7315104" y="2521099"/>
            <a:ext cx="1217336" cy="131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40968" y="4058528"/>
            <a:ext cx="4526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Машинка (за кількістю деталей)</a:t>
            </a:r>
            <a:endParaRPr lang="uk-UA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883836" y="5762873"/>
            <a:ext cx="4947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Ракетки (використовуються в парі)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5137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405</TotalTime>
  <Words>536</Words>
  <Application>Microsoft Office PowerPoint</Application>
  <PresentationFormat>Экран (4:3)</PresentationFormat>
  <Paragraphs>197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2015-01-07T12:47:37Z</dcterms:created>
  <dcterms:modified xsi:type="dcterms:W3CDTF">2015-01-14T11:08:58Z</dcterms:modified>
</cp:coreProperties>
</file>