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821" r:id="rId3"/>
    <p:sldId id="1822" r:id="rId4"/>
    <p:sldId id="1823" r:id="rId5"/>
    <p:sldId id="1824" r:id="rId6"/>
    <p:sldId id="1831" r:id="rId7"/>
    <p:sldId id="1832" r:id="rId8"/>
    <p:sldId id="1833" r:id="rId9"/>
    <p:sldId id="1834" r:id="rId10"/>
    <p:sldId id="1835" r:id="rId11"/>
    <p:sldId id="1836" r:id="rId12"/>
    <p:sldId id="1837" r:id="rId13"/>
    <p:sldId id="1838" r:id="rId14"/>
    <p:sldId id="1839" r:id="rId15"/>
    <p:sldId id="1840" r:id="rId16"/>
    <p:sldId id="1825" r:id="rId17"/>
    <p:sldId id="1826" r:id="rId18"/>
    <p:sldId id="1827" r:id="rId19"/>
    <p:sldId id="1841" r:id="rId20"/>
    <p:sldId id="1842" r:id="rId21"/>
    <p:sldId id="1828" r:id="rId22"/>
    <p:sldId id="1354" r:id="rId23"/>
    <p:sldId id="643" r:id="rId24"/>
    <p:sldId id="261" r:id="rId25"/>
    <p:sldId id="304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6600"/>
    <a:srgbClr val="FF0000"/>
    <a:srgbClr val="FFFF00"/>
    <a:srgbClr val="0070C0"/>
    <a:srgbClr val="19426B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Помір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9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1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dirty="0"/>
            <a:t>заголовок форми;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/>
            <a:t>верхній колонтитул;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dirty="0">
              <a:solidFill>
                <a:srgbClr val="002060"/>
              </a:solidFill>
            </a:rPr>
            <a:t>область даних;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dirty="0"/>
            <a:t>нижній колонтитул;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dirty="0"/>
            <a:t>примітка до форми.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dirty="0"/>
            <a:t>змінювати параметри відображення форми;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/>
            <a:t>додавати нові елементи керування;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dirty="0">
              <a:solidFill>
                <a:srgbClr val="002060"/>
              </a:solidFill>
            </a:rPr>
            <a:t>змінювати властивості форми;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dirty="0"/>
            <a:t>видаляти елементи керування;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dirty="0"/>
            <a:t>змінювати властивості елементів керування.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D2F74AD-5B6A-4346-8349-090AC68FEE9A}" type="pres">
      <dgm:prSet presAssocID="{1B81C372-925C-46FC-96B1-2F1AAF94556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297F79-2755-4E7F-87B4-88629DD167EF}" type="pres">
      <dgm:prSet presAssocID="{FFF60420-B008-4E57-9B7A-8B5C4B8F1F0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7A966C-ADE1-481C-9602-29D743F1F5D5}" type="pres">
      <dgm:prSet presAssocID="{574467BF-CB95-4D99-A5FA-460B08A3B1C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5E9348-9280-4796-BDCC-B84F04B5A654}" type="pres">
      <dgm:prSet presAssocID="{9F5EE445-7A33-4127-8BC1-059962E1C61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237155" y="-802133"/>
          <a:ext cx="6236439" cy="6236439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37040" y="289418"/>
          <a:ext cx="11400290" cy="5792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974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/>
            <a:t>заголовок форми;</a:t>
          </a:r>
        </a:p>
      </dsp:txBody>
      <dsp:txXfrm>
        <a:off x="437040" y="289418"/>
        <a:ext cx="11400290" cy="579206"/>
      </dsp:txXfrm>
    </dsp:sp>
    <dsp:sp modelId="{27878C57-BBF6-4C22-88FA-1C3D4933722D}">
      <dsp:nvSpPr>
        <dsp:cNvPr id="0" name=""/>
        <dsp:cNvSpPr/>
      </dsp:nvSpPr>
      <dsp:spPr>
        <a:xfrm>
          <a:off x="75036" y="217017"/>
          <a:ext cx="724008" cy="724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52083" y="1157950"/>
          <a:ext cx="10985248" cy="57920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974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/>
            <a:t>верхній колонтитул;</a:t>
          </a:r>
        </a:p>
      </dsp:txBody>
      <dsp:txXfrm>
        <a:off x="852083" y="1157950"/>
        <a:ext cx="10985248" cy="579206"/>
      </dsp:txXfrm>
    </dsp:sp>
    <dsp:sp modelId="{E63EBB38-5984-4F74-98F1-254621592311}">
      <dsp:nvSpPr>
        <dsp:cNvPr id="0" name=""/>
        <dsp:cNvSpPr/>
      </dsp:nvSpPr>
      <dsp:spPr>
        <a:xfrm>
          <a:off x="490079" y="1085549"/>
          <a:ext cx="724008" cy="724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79468" y="2026482"/>
          <a:ext cx="10857863" cy="57920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974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>
              <a:solidFill>
                <a:srgbClr val="002060"/>
              </a:solidFill>
            </a:rPr>
            <a:t>область даних;</a:t>
          </a:r>
        </a:p>
      </dsp:txBody>
      <dsp:txXfrm>
        <a:off x="979468" y="2026482"/>
        <a:ext cx="10857863" cy="579206"/>
      </dsp:txXfrm>
    </dsp:sp>
    <dsp:sp modelId="{D13D7DA6-9D1E-4150-A6AE-C6ABC36166D5}">
      <dsp:nvSpPr>
        <dsp:cNvPr id="0" name=""/>
        <dsp:cNvSpPr/>
      </dsp:nvSpPr>
      <dsp:spPr>
        <a:xfrm>
          <a:off x="617463" y="1954081"/>
          <a:ext cx="724008" cy="724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852083" y="2895014"/>
          <a:ext cx="10985248" cy="5792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974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/>
            <a:t>нижній колонтитул;</a:t>
          </a:r>
        </a:p>
      </dsp:txBody>
      <dsp:txXfrm>
        <a:off x="852083" y="2895014"/>
        <a:ext cx="10985248" cy="579206"/>
      </dsp:txXfrm>
    </dsp:sp>
    <dsp:sp modelId="{AA2029A9-878F-42BF-A694-5944B1AD983E}">
      <dsp:nvSpPr>
        <dsp:cNvPr id="0" name=""/>
        <dsp:cNvSpPr/>
      </dsp:nvSpPr>
      <dsp:spPr>
        <a:xfrm>
          <a:off x="490079" y="2822614"/>
          <a:ext cx="724008" cy="724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37040" y="3763547"/>
          <a:ext cx="11400290" cy="579206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974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/>
            <a:t>примітка до форми.</a:t>
          </a:r>
        </a:p>
      </dsp:txBody>
      <dsp:txXfrm>
        <a:off x="437040" y="3763547"/>
        <a:ext cx="11400290" cy="579206"/>
      </dsp:txXfrm>
    </dsp:sp>
    <dsp:sp modelId="{0589A8B4-BF53-4D85-9C3C-5A5EA39FC1AC}">
      <dsp:nvSpPr>
        <dsp:cNvPr id="0" name=""/>
        <dsp:cNvSpPr/>
      </dsp:nvSpPr>
      <dsp:spPr>
        <a:xfrm>
          <a:off x="75036" y="3691146"/>
          <a:ext cx="724008" cy="724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303631" y="-812239"/>
          <a:ext cx="6315408" cy="6315408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42470" y="293089"/>
          <a:ext cx="11393933" cy="5865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57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/>
            <a:t>змінювати параметри відображення форми;</a:t>
          </a:r>
        </a:p>
      </dsp:txBody>
      <dsp:txXfrm>
        <a:off x="442470" y="293089"/>
        <a:ext cx="11393933" cy="586553"/>
      </dsp:txXfrm>
    </dsp:sp>
    <dsp:sp modelId="{27878C57-BBF6-4C22-88FA-1C3D4933722D}">
      <dsp:nvSpPr>
        <dsp:cNvPr id="0" name=""/>
        <dsp:cNvSpPr/>
      </dsp:nvSpPr>
      <dsp:spPr>
        <a:xfrm>
          <a:off x="75874" y="219770"/>
          <a:ext cx="733192" cy="73319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62777" y="1172638"/>
          <a:ext cx="10973626" cy="586553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57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/>
            <a:t>додавати нові елементи керування;</a:t>
          </a:r>
        </a:p>
      </dsp:txBody>
      <dsp:txXfrm>
        <a:off x="862777" y="1172638"/>
        <a:ext cx="10973626" cy="586553"/>
      </dsp:txXfrm>
    </dsp:sp>
    <dsp:sp modelId="{E63EBB38-5984-4F74-98F1-254621592311}">
      <dsp:nvSpPr>
        <dsp:cNvPr id="0" name=""/>
        <dsp:cNvSpPr/>
      </dsp:nvSpPr>
      <dsp:spPr>
        <a:xfrm>
          <a:off x="496181" y="1099319"/>
          <a:ext cx="733192" cy="73319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91778" y="2052187"/>
          <a:ext cx="10844625" cy="5865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57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>
              <a:solidFill>
                <a:srgbClr val="002060"/>
              </a:solidFill>
            </a:rPr>
            <a:t>змінювати властивості форми;</a:t>
          </a:r>
        </a:p>
      </dsp:txBody>
      <dsp:txXfrm>
        <a:off x="991778" y="2052187"/>
        <a:ext cx="10844625" cy="586553"/>
      </dsp:txXfrm>
    </dsp:sp>
    <dsp:sp modelId="{D13D7DA6-9D1E-4150-A6AE-C6ABC36166D5}">
      <dsp:nvSpPr>
        <dsp:cNvPr id="0" name=""/>
        <dsp:cNvSpPr/>
      </dsp:nvSpPr>
      <dsp:spPr>
        <a:xfrm>
          <a:off x="625181" y="1978868"/>
          <a:ext cx="733192" cy="73319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862777" y="2931736"/>
          <a:ext cx="10973626" cy="5865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57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/>
            <a:t>видаляти елементи керування;</a:t>
          </a:r>
        </a:p>
      </dsp:txBody>
      <dsp:txXfrm>
        <a:off x="862777" y="2931736"/>
        <a:ext cx="10973626" cy="586553"/>
      </dsp:txXfrm>
    </dsp:sp>
    <dsp:sp modelId="{AA2029A9-878F-42BF-A694-5944B1AD983E}">
      <dsp:nvSpPr>
        <dsp:cNvPr id="0" name=""/>
        <dsp:cNvSpPr/>
      </dsp:nvSpPr>
      <dsp:spPr>
        <a:xfrm>
          <a:off x="496181" y="2858417"/>
          <a:ext cx="733192" cy="73319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42470" y="3811285"/>
          <a:ext cx="11393933" cy="586553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57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/>
            <a:t>змінювати властивості елементів керування.</a:t>
          </a:r>
        </a:p>
      </dsp:txBody>
      <dsp:txXfrm>
        <a:off x="442470" y="3811285"/>
        <a:ext cx="11393933" cy="586553"/>
      </dsp:txXfrm>
    </dsp:sp>
    <dsp:sp modelId="{0589A8B4-BF53-4D85-9C3C-5A5EA39FC1AC}">
      <dsp:nvSpPr>
        <dsp:cNvPr id="0" name=""/>
        <dsp:cNvSpPr/>
      </dsp:nvSpPr>
      <dsp:spPr>
        <a:xfrm>
          <a:off x="75874" y="3737966"/>
          <a:ext cx="733192" cy="73319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3"/>
          <a:stretch/>
        </p:blipFill>
        <p:spPr>
          <a:xfrm>
            <a:off x="4005" y="0"/>
            <a:ext cx="4761672" cy="376180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7028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2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  <a:b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</a:b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26.01.2019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26.01.2019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26.01.2019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26.01.2019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Створення форм за допомогою конструктора форм</a:t>
            </a:r>
            <a:endParaRPr lang="uk-UA" sz="48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580DFE73-720E-4A26-9E42-EBC0A1B1646A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3488AA16-0965-45F7-A229-102143E754D5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A0B84689-E109-4C27-99BC-05DBC26E65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dialog, field, fields, form, popup, window icon">
            <a:extLst>
              <a:ext uri="{FF2B5EF4-FFF2-40B4-BE49-F238E27FC236}">
                <a16:creationId xmlns:a16="http://schemas.microsoft.com/office/drawing/2014/main" xmlns="" id="{DC459873-C1DC-4085-A4C3-0D7BF6307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448" y="3662320"/>
            <a:ext cx="2358596" cy="23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9" y="3616103"/>
            <a:ext cx="113633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правій частині вікна має бути розташоване поле </a:t>
            </a:r>
            <a:r>
              <a:rPr lang="uk-UA" sz="2800" b="1" i="1" kern="0" dirty="0">
                <a:solidFill>
                  <a:srgbClr val="FFFF00"/>
                </a:solidFill>
              </a:rPr>
              <a:t>Список полів</a:t>
            </a:r>
            <a:r>
              <a:rPr lang="uk-UA" sz="2800" b="1" i="1" kern="0" dirty="0">
                <a:solidFill>
                  <a:schemeClr val="bg1"/>
                </a:solidFill>
              </a:rPr>
              <a:t>. Якщо воно відсутнє, необхідно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Додавання наявних полів</a:t>
            </a:r>
            <a:r>
              <a:rPr lang="uk-UA" sz="2800" b="1" i="1" kern="0" dirty="0">
                <a:solidFill>
                  <a:schemeClr val="bg1"/>
                </a:solidFill>
              </a:rPr>
              <a:t>, і тоді це поле з'явиться. 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EA5C0C5B-FED2-4A15-A4FB-421612C0797A}"/>
              </a:ext>
            </a:extLst>
          </p:cNvPr>
          <p:cNvSpPr/>
          <p:nvPr/>
        </p:nvSpPr>
        <p:spPr>
          <a:xfrm>
            <a:off x="8530358" y="4399118"/>
            <a:ext cx="967972" cy="7634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xmlns="" id="{4129E130-3010-4512-A1DE-4C107E89EB2B}"/>
              </a:ext>
            </a:extLst>
          </p:cNvPr>
          <p:cNvSpPr/>
          <p:nvPr/>
        </p:nvSpPr>
        <p:spPr>
          <a:xfrm rot="18900000">
            <a:off x="9063316" y="382414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6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758060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7580602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Списку полів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Відображати всі таблиці</a:t>
            </a:r>
            <a:r>
              <a:rPr lang="uk-UA" sz="2800" b="1" i="1" kern="0" dirty="0">
                <a:solidFill>
                  <a:schemeClr val="bg1"/>
                </a:solidFill>
              </a:rPr>
              <a:t>. Ліворуч від назви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 установлюємо перемикач у положення (-). Під назвою цієї таблиці відкриється список її полів.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A3495DD-528B-4786-BB8F-F0536E3427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500" t="34845"/>
          <a:stretch/>
        </p:blipFill>
        <p:spPr>
          <a:xfrm>
            <a:off x="7751964" y="1196763"/>
            <a:ext cx="4295535" cy="5324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927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12050142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Перемістимо поле </a:t>
            </a:r>
            <a:r>
              <a:rPr lang="uk-UA" sz="2800" b="1" i="1" kern="0" dirty="0">
                <a:solidFill>
                  <a:srgbClr val="FFFF00"/>
                </a:solidFill>
              </a:rPr>
              <a:t>Номер магазина </a:t>
            </a:r>
            <a:r>
              <a:rPr lang="uk-UA" sz="2800" b="1" i="1" kern="0" dirty="0">
                <a:solidFill>
                  <a:schemeClr val="bg1"/>
                </a:solidFill>
              </a:rPr>
              <a:t>в те місце розділу </a:t>
            </a:r>
            <a:r>
              <a:rPr lang="uk-UA" sz="2800" b="1" i="1" kern="0" dirty="0">
                <a:solidFill>
                  <a:srgbClr val="FFFF00"/>
                </a:solidFill>
              </a:rPr>
              <a:t>Подробиці</a:t>
            </a:r>
            <a:r>
              <a:rPr lang="uk-UA" sz="2800" b="1" i="1" kern="0" dirty="0">
                <a:solidFill>
                  <a:schemeClr val="bg1"/>
                </a:solidFill>
              </a:rPr>
              <a:t>, куди необхідно його помістити. У результаті на формі буде розташовано два пов'язані елементи: власне поле введення та підпис для нього (підпис збігається з іменем цього поля). Так само перемістимо в бланк форми поле </a:t>
            </a:r>
            <a:r>
              <a:rPr lang="uk-UA" sz="2800" b="1" i="1" kern="0" dirty="0">
                <a:solidFill>
                  <a:srgbClr val="FFFF00"/>
                </a:solidFill>
              </a:rPr>
              <a:t>Адреса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BA9E2CB-9B5A-477B-B446-C624F1A4BF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503"/>
          <a:stretch/>
        </p:blipFill>
        <p:spPr>
          <a:xfrm>
            <a:off x="377050" y="4581352"/>
            <a:ext cx="11437899" cy="2159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A9092356-6EB5-481E-BAA8-5384755F9332}"/>
              </a:ext>
            </a:extLst>
          </p:cNvPr>
          <p:cNvSpPr/>
          <p:nvPr/>
        </p:nvSpPr>
        <p:spPr>
          <a:xfrm>
            <a:off x="2661422" y="5233916"/>
            <a:ext cx="3150098" cy="85700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DACD579C-E402-4FA6-9121-43D8EFDE59ED}"/>
              </a:ext>
            </a:extLst>
          </p:cNvPr>
          <p:cNvSpPr/>
          <p:nvPr/>
        </p:nvSpPr>
        <p:spPr>
          <a:xfrm rot="18900000">
            <a:off x="4598989" y="458359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03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12050142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Після двох перших полів розміщуємо назву двох останніх полів. Для цього за аналогією з попереднім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Елементи керування </a:t>
            </a:r>
            <a:r>
              <a:rPr lang="uk-UA" sz="2800" b="1" i="1" kern="0" dirty="0">
                <a:solidFill>
                  <a:schemeClr val="bg1"/>
                </a:solidFill>
              </a:rPr>
              <a:t>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Напис</a:t>
            </a:r>
            <a:r>
              <a:rPr lang="uk-UA" sz="2800" b="1" i="1" kern="0" dirty="0">
                <a:solidFill>
                  <a:schemeClr val="bg1"/>
                </a:solidFill>
              </a:rPr>
              <a:t>, установлюємо курсор у необхідну позицію області </a:t>
            </a:r>
            <a:r>
              <a:rPr lang="uk-UA" sz="2800" b="1" i="1" kern="0" dirty="0">
                <a:solidFill>
                  <a:srgbClr val="FFFF00"/>
                </a:solidFill>
              </a:rPr>
              <a:t>Подробиці</a:t>
            </a:r>
            <a:r>
              <a:rPr lang="uk-UA" sz="2800" b="1" i="1" kern="0" dirty="0">
                <a:solidFill>
                  <a:schemeClr val="bg1"/>
                </a:solidFill>
              </a:rPr>
              <a:t>, вводимо назву </a:t>
            </a:r>
            <a:r>
              <a:rPr lang="uk-UA" sz="2800" b="1" i="1" kern="0" dirty="0">
                <a:solidFill>
                  <a:srgbClr val="FFFF00"/>
                </a:solidFill>
              </a:rPr>
              <a:t>Контакти</a:t>
            </a:r>
            <a:r>
              <a:rPr lang="uk-UA" sz="2800" b="1" i="1" kern="0" dirty="0">
                <a:solidFill>
                  <a:schemeClr val="bg1"/>
                </a:solidFill>
              </a:rPr>
              <a:t> й натискаємо кнопку </a:t>
            </a:r>
            <a:r>
              <a:rPr lang="en-US" sz="2800" b="1" i="1" kern="0" dirty="0">
                <a:solidFill>
                  <a:srgbClr val="FFFF00"/>
                </a:solidFill>
              </a:rPr>
              <a:t>Enter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FD5A08E-DC0E-4394-920B-3323262956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70" b="26897"/>
          <a:stretch/>
        </p:blipFill>
        <p:spPr>
          <a:xfrm>
            <a:off x="455696" y="4571035"/>
            <a:ext cx="11280607" cy="1881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3BFE7BD3-1C47-4064-A9DC-E7535A08601E}"/>
              </a:ext>
            </a:extLst>
          </p:cNvPr>
          <p:cNvSpPr/>
          <p:nvPr/>
        </p:nvSpPr>
        <p:spPr>
          <a:xfrm>
            <a:off x="3633541" y="6025065"/>
            <a:ext cx="1344859" cy="42732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60FA64E9-EEDE-4536-ABF1-FA22FE05F780}"/>
              </a:ext>
            </a:extLst>
          </p:cNvPr>
          <p:cNvSpPr/>
          <p:nvPr/>
        </p:nvSpPr>
        <p:spPr>
          <a:xfrm rot="18900000">
            <a:off x="3919662" y="533720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19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5058119" cy="44012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Перемістимо в розділ </a:t>
            </a:r>
            <a:r>
              <a:rPr lang="uk-UA" sz="2800" b="1" i="1" kern="0" dirty="0">
                <a:solidFill>
                  <a:srgbClr val="FFFF00"/>
                </a:solidFill>
              </a:rPr>
              <a:t>Подробиці</a:t>
            </a:r>
            <a:r>
              <a:rPr lang="uk-UA" sz="2800" b="1" i="1" kern="0" dirty="0">
                <a:solidFill>
                  <a:schemeClr val="bg1"/>
                </a:solidFill>
              </a:rPr>
              <a:t> поля </a:t>
            </a:r>
            <a:r>
              <a:rPr lang="uk-UA" sz="2800" b="1" i="1" kern="0" dirty="0">
                <a:solidFill>
                  <a:srgbClr val="FFFF00"/>
                </a:solidFill>
              </a:rPr>
              <a:t>Директор</a:t>
            </a:r>
            <a:r>
              <a:rPr lang="uk-UA" sz="2800" b="1" i="1" kern="0" dirty="0">
                <a:solidFill>
                  <a:schemeClr val="bg1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Телефон</a:t>
            </a:r>
            <a:r>
              <a:rPr lang="uk-UA" sz="2800" b="1" i="1" kern="0" dirty="0">
                <a:solidFill>
                  <a:schemeClr val="bg1"/>
                </a:solidFill>
              </a:rPr>
              <a:t>. Розміщуємо елементи форми так, щоб вона мала гарний вигляд, наприклад, як на рисунку.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0A6D6E9-D961-4E11-B488-DEA46D7F44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07" t="25080"/>
          <a:stretch/>
        </p:blipFill>
        <p:spPr>
          <a:xfrm>
            <a:off x="5229643" y="1801825"/>
            <a:ext cx="6870407" cy="4893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387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Після цього можна закрити вікно </a:t>
            </a:r>
            <a:r>
              <a:rPr lang="uk-UA" sz="2800" b="1" i="1" kern="0" dirty="0">
                <a:solidFill>
                  <a:srgbClr val="FFFF00"/>
                </a:solidFill>
              </a:rPr>
              <a:t>Список полів</a:t>
            </a:r>
            <a:r>
              <a:rPr lang="uk-UA" sz="2800" b="1" i="1" kern="0" dirty="0">
                <a:solidFill>
                  <a:schemeClr val="bg1"/>
                </a:solidFill>
              </a:rPr>
              <a:t>. Якщо у форму необхідно додати поля з кількох таблиць, слід розкрити їх поля так само, як і поля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084C09-E084-4295-ACA2-ED96AE56983D}"/>
              </a:ext>
            </a:extLst>
          </p:cNvPr>
          <p:cNvSpPr txBox="1"/>
          <p:nvPr/>
        </p:nvSpPr>
        <p:spPr>
          <a:xfrm>
            <a:off x="70929" y="3734837"/>
            <a:ext cx="6203747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Збережемо форму з іменем </a:t>
            </a:r>
            <a:r>
              <a:rPr lang="uk-UA" sz="2800" b="1" i="1" kern="0" dirty="0">
                <a:solidFill>
                  <a:srgbClr val="FFFF00"/>
                </a:solidFill>
              </a:rPr>
              <a:t>Форма_6</a:t>
            </a:r>
            <a:r>
              <a:rPr lang="uk-UA" sz="2800" b="1" i="1" kern="0" dirty="0">
                <a:solidFill>
                  <a:schemeClr val="bg1"/>
                </a:solidFill>
              </a:rPr>
              <a:t> так само, як зберігалися форми, створені іншими засобами.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F8E499C-B9E0-49E7-A3A2-D3A36200F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40" y="3734837"/>
            <a:ext cx="5657170" cy="279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9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9" y="1196763"/>
            <a:ext cx="6759716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Після цього форму можна переглянути в таких режимах: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A876A8B-6D96-4DEF-8818-4E41FCE17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522" y="1196763"/>
            <a:ext cx="5193471" cy="5421755"/>
          </a:xfrm>
          <a:prstGeom prst="rect">
            <a:avLst/>
          </a:prstGeom>
        </p:spPr>
      </p:pic>
      <p:sp>
        <p:nvSpPr>
          <p:cNvPr id="9" name="Бульбашка прямої мови: прямокутна 8">
            <a:extLst>
              <a:ext uri="{FF2B5EF4-FFF2-40B4-BE49-F238E27FC236}">
                <a16:creationId xmlns:a16="http://schemas.microsoft.com/office/drawing/2014/main" xmlns="" id="{6385E717-4B95-43A6-BB1F-B3F87D9BA99D}"/>
              </a:ext>
            </a:extLst>
          </p:cNvPr>
          <p:cNvSpPr/>
          <p:nvPr/>
        </p:nvSpPr>
        <p:spPr>
          <a:xfrm>
            <a:off x="72007" y="2352245"/>
            <a:ext cx="6759716" cy="1292661"/>
          </a:xfrm>
          <a:prstGeom prst="wedgeRectCallout">
            <a:avLst>
              <a:gd name="adj1" fmla="val 59086"/>
              <a:gd name="adj2" fmla="val 56809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Режим форм 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880A6C1A-7387-4401-ABC9-0053252F6EB9}"/>
              </a:ext>
            </a:extLst>
          </p:cNvPr>
          <p:cNvSpPr/>
          <p:nvPr/>
        </p:nvSpPr>
        <p:spPr>
          <a:xfrm>
            <a:off x="72006" y="3846281"/>
            <a:ext cx="6759716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Подання таблиці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3F497457-6C06-415F-82D2-3A2796A2A733}"/>
              </a:ext>
            </a:extLst>
          </p:cNvPr>
          <p:cNvSpPr/>
          <p:nvPr/>
        </p:nvSpPr>
        <p:spPr>
          <a:xfrm>
            <a:off x="72006" y="5325857"/>
            <a:ext cx="6759716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Режим розмітки</a:t>
            </a:r>
          </a:p>
        </p:txBody>
      </p:sp>
    </p:spTree>
    <p:extLst>
      <p:ext uri="{BB962C8B-B14F-4D97-AF65-F5344CB8AC3E}">
        <p14:creationId xmlns:p14="http://schemas.microsoft.com/office/powerpoint/2010/main" val="356348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 допомогою кнопок навігації можна перейти до будь-якого запису. Зовнішній вигляд форми можна налаштувати відповідно до потреб користувача.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5AAAEF5-6E78-40C4-BD72-EE0F21951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459" y="2687658"/>
            <a:ext cx="4066860" cy="397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2A7B44A-5C32-492B-9CC1-FEA16B853AF3}"/>
              </a:ext>
            </a:extLst>
          </p:cNvPr>
          <p:cNvSpPr txBox="1"/>
          <p:nvPr/>
        </p:nvSpPr>
        <p:spPr>
          <a:xfrm>
            <a:off x="72008" y="2687658"/>
            <a:ext cx="7432378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цього слід відкрити контекстне меню форми (згадаємо, що для цього слід установити курсор на вільному місці форми, відкритої у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chemeClr val="bg1"/>
                </a:solidFill>
              </a:rPr>
              <a:t>, і натиснути праву кнопку миші). Вміст контекстного меню форми зображено на рисунку.</a:t>
            </a:r>
          </a:p>
        </p:txBody>
      </p:sp>
    </p:spTree>
    <p:extLst>
      <p:ext uri="{BB962C8B-B14F-4D97-AF65-F5344CB8AC3E}">
        <p14:creationId xmlns:p14="http://schemas.microsoft.com/office/powerpoint/2010/main" val="139623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зміни кольору фону форми слід установити курсор миші на команді </a:t>
            </a:r>
            <a:r>
              <a:rPr lang="uk-UA" sz="2800" b="1" i="1" kern="0" dirty="0">
                <a:solidFill>
                  <a:srgbClr val="FFFF00"/>
                </a:solidFill>
              </a:rPr>
              <a:t>Колір заливки/фону</a:t>
            </a:r>
            <a:r>
              <a:rPr lang="uk-UA" sz="2800" b="1" i="1" kern="0" dirty="0">
                <a:solidFill>
                  <a:schemeClr val="bg1"/>
                </a:solidFill>
              </a:rPr>
              <a:t>.  Відкриється набір кольорів,  у якому вибираємо необхідний. У результаті колір фону буде інший.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2936B86-CEE8-4CFD-B6C8-51EE3C026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537" y="3075706"/>
            <a:ext cx="8924925" cy="344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143B71D-40FE-4D94-9936-6973036F54D5}"/>
              </a:ext>
            </a:extLst>
          </p:cNvPr>
          <p:cNvSpPr/>
          <p:nvPr/>
        </p:nvSpPr>
        <p:spPr>
          <a:xfrm>
            <a:off x="5448764" y="4228447"/>
            <a:ext cx="3232955" cy="30348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4B69E29B-0E94-40C7-B009-2FDF10FEA566}"/>
              </a:ext>
            </a:extLst>
          </p:cNvPr>
          <p:cNvSpPr/>
          <p:nvPr/>
        </p:nvSpPr>
        <p:spPr>
          <a:xfrm rot="18900000">
            <a:off x="6722946" y="357142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6956818D-2725-4939-8258-9DB55CB40CBA}"/>
              </a:ext>
            </a:extLst>
          </p:cNvPr>
          <p:cNvSpPr/>
          <p:nvPr/>
        </p:nvSpPr>
        <p:spPr>
          <a:xfrm>
            <a:off x="8681719" y="4228447"/>
            <a:ext cx="1876743" cy="2025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xmlns="" id="{299A046C-37D1-4BF6-83BD-4A8CE79A5777}"/>
              </a:ext>
            </a:extLst>
          </p:cNvPr>
          <p:cNvSpPr/>
          <p:nvPr/>
        </p:nvSpPr>
        <p:spPr>
          <a:xfrm rot="18900000">
            <a:off x="10149617" y="374143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17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Аналогічно можна відкрити контекстне меню </a:t>
            </a:r>
            <a:r>
              <a:rPr lang="uk-UA" sz="2800" b="1" i="1" kern="0" dirty="0">
                <a:solidFill>
                  <a:srgbClr val="FFFF00"/>
                </a:solidFill>
              </a:rPr>
              <a:t>Заголовка форми</a:t>
            </a:r>
            <a:r>
              <a:rPr lang="uk-UA" sz="2800" b="1" i="1" kern="0" dirty="0">
                <a:solidFill>
                  <a:schemeClr val="bg1"/>
                </a:solidFill>
              </a:rPr>
              <a:t> й інших її компонентів і встановити потрібні кольори.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7E37113-AAA8-4997-9EEE-504B4D538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102" y="2683952"/>
            <a:ext cx="6665048" cy="3327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599547-B317-41AA-803D-573535E5743E}"/>
              </a:ext>
            </a:extLst>
          </p:cNvPr>
          <p:cNvSpPr txBox="1"/>
          <p:nvPr/>
        </p:nvSpPr>
        <p:spPr>
          <a:xfrm>
            <a:off x="69850" y="2683952"/>
            <a:ext cx="5227364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Можна також установити або зняти на формі лінійку, сітку та виконати інші налаштування. Один із варіантів налаштування зовнішнього вигляду форми зображено на рисунку.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48CCE5EE-5CDF-4EC8-9BAB-3CFE9DA718D7}"/>
              </a:ext>
            </a:extLst>
          </p:cNvPr>
          <p:cNvSpPr/>
          <p:nvPr/>
        </p:nvSpPr>
        <p:spPr>
          <a:xfrm>
            <a:off x="9003793" y="3020129"/>
            <a:ext cx="3095180" cy="299178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6B68F9A2-8330-41B7-AB1E-34C24E4070A6}"/>
              </a:ext>
            </a:extLst>
          </p:cNvPr>
          <p:cNvSpPr/>
          <p:nvPr/>
        </p:nvSpPr>
        <p:spPr>
          <a:xfrm rot="18900000">
            <a:off x="10503148" y="243801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21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26" y="3590072"/>
            <a:ext cx="118205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Конструктор форм </a:t>
            </a:r>
            <a:r>
              <a:rPr lang="uk-UA" sz="2800" b="1" i="1" kern="0" dirty="0">
                <a:solidFill>
                  <a:schemeClr val="bg1"/>
                </a:solidFill>
              </a:rPr>
              <a:t>є найпотужнішим інструментарієм створення форм. За його допомогою можна здійснювати налаштування зовнішнього вигляду форми й елементів керування, які розташовані на ній, змінювати колір фону, тексту та стилю зображення.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AC922DB4-5E36-493F-B9C2-EE61609B8298}"/>
              </a:ext>
            </a:extLst>
          </p:cNvPr>
          <p:cNvSpPr/>
          <p:nvPr/>
        </p:nvSpPr>
        <p:spPr>
          <a:xfrm>
            <a:off x="7879080" y="4691592"/>
            <a:ext cx="1237992" cy="127293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Стрілка вліво 20">
            <a:extLst>
              <a:ext uri="{FF2B5EF4-FFF2-40B4-BE49-F238E27FC236}">
                <a16:creationId xmlns:a16="http://schemas.microsoft.com/office/drawing/2014/main" xmlns="" id="{F8038DF3-3BBE-4EA9-BA01-1939D662842B}"/>
              </a:ext>
            </a:extLst>
          </p:cNvPr>
          <p:cNvSpPr/>
          <p:nvPr/>
        </p:nvSpPr>
        <p:spPr>
          <a:xfrm rot="18900000">
            <a:off x="8676788" y="417681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56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Зазначимо, що порядок створення форм у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chemeClr val="bg1"/>
                </a:solidFill>
              </a:rPr>
              <a:t> на основі запитів принципово не відрізняється від порядку її створення на основі таблиць.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1E79E7-3EC3-4155-90CD-20440042760F}"/>
              </a:ext>
            </a:extLst>
          </p:cNvPr>
          <p:cNvSpPr txBox="1"/>
          <p:nvPr/>
        </p:nvSpPr>
        <p:spPr>
          <a:xfrm>
            <a:off x="72008" y="3145702"/>
            <a:ext cx="6244709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Форму, як і інші об'єкти бази даних, бажано проектувати так, щоб потім не потрібно було вносити зміни до її структури. І все ж із часом виникає необхідність внесення певних змін.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database&quot;">
            <a:extLst>
              <a:ext uri="{FF2B5EF4-FFF2-40B4-BE49-F238E27FC236}">
                <a16:creationId xmlns:a16="http://schemas.microsoft.com/office/drawing/2014/main" xmlns="" id="{AC6750AE-A0C1-4B2D-B668-6361F1192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" r="4486"/>
          <a:stretch/>
        </p:blipFill>
        <p:spPr bwMode="auto">
          <a:xfrm>
            <a:off x="6453352" y="3145703"/>
            <a:ext cx="5666640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62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Access 2016 </a:t>
            </a:r>
            <a:r>
              <a:rPr lang="uk-UA" sz="2800" b="1" i="1" kern="0" dirty="0">
                <a:solidFill>
                  <a:schemeClr val="bg1"/>
                </a:solidFill>
              </a:rPr>
              <a:t>створює можливість виконувати такі дії з модифікування форм: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27BAF3D8-0E6B-4F5D-AA1D-239AF64AB4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522509"/>
              </p:ext>
            </p:extLst>
          </p:nvPr>
        </p:nvGraphicFramePr>
        <p:xfrm>
          <a:off x="126385" y="2068290"/>
          <a:ext cx="11901492" cy="4690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75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для самоперевірки знань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розділи містить форма, створена за допомогою Конструктора форм?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2255702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можна відкрити список полів таблиць?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850" y="2877630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відкривається контекстне меню форми?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99599C-B348-4D4A-98AD-D6874981D0C8}"/>
              </a:ext>
            </a:extLst>
          </p:cNvPr>
          <p:cNvSpPr txBox="1"/>
          <p:nvPr/>
        </p:nvSpPr>
        <p:spPr>
          <a:xfrm>
            <a:off x="71468" y="3499558"/>
            <a:ext cx="12049063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можна змінити колір фону форми?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273129-A22D-40B1-AD5E-F9A38C216695}"/>
              </a:ext>
            </a:extLst>
          </p:cNvPr>
          <p:cNvSpPr txBox="1"/>
          <p:nvPr/>
        </p:nvSpPr>
        <p:spPr>
          <a:xfrm>
            <a:off x="77440" y="4139323"/>
            <a:ext cx="12042551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яких режимах можна переглянути створену форму?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AAA9075-114D-48EE-B246-9BC639D04E3A}"/>
              </a:ext>
            </a:extLst>
          </p:cNvPr>
          <p:cNvSpPr txBox="1"/>
          <p:nvPr/>
        </p:nvSpPr>
        <p:spPr>
          <a:xfrm>
            <a:off x="71469" y="4775437"/>
            <a:ext cx="10453768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Поясніть порядок уведення заголовка форми.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F2BDFC3-7449-4B14-ADC5-5F9B6D9A32DD}"/>
              </a:ext>
            </a:extLst>
          </p:cNvPr>
          <p:cNvSpPr txBox="1"/>
          <p:nvPr/>
        </p:nvSpPr>
        <p:spPr>
          <a:xfrm>
            <a:off x="77440" y="5415359"/>
            <a:ext cx="10447797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операції можна виконувати з модифікації форми?</a:t>
            </a: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4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74-78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78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245D5766-B96E-4545-9CA4-E7EEC57F1C8C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1BFBEC8C-A65B-4BAC-A700-0AACF4C6327A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E5DBC456-9D98-499F-8576-7AD9DCB87E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xmlns="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2" name="Округлена прямокутна виноска 5">
            <a:extLst>
              <a:ext uri="{FF2B5EF4-FFF2-40B4-BE49-F238E27FC236}">
                <a16:creationId xmlns:a16="http://schemas.microsoft.com/office/drawing/2014/main" xmlns="" id="{50F6A942-D83A-4781-A35D-7D9E073D86CC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4" name="Picture 4" descr="dialog, field, fields, form, popup, window icon">
            <a:extLst>
              <a:ext uri="{FF2B5EF4-FFF2-40B4-BE49-F238E27FC236}">
                <a16:creationId xmlns:a16="http://schemas.microsoft.com/office/drawing/2014/main" xmlns="" id="{2A580930-82A4-4807-BEA0-43EB28604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448" y="3662320"/>
            <a:ext cx="2358596" cy="23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 допомогою конструктора форм найчастіше створюють форму із такими розділами: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8ACFF4FC-6005-4FDE-822E-130A4A20EF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8899984"/>
              </p:ext>
            </p:extLst>
          </p:nvPr>
        </p:nvGraphicFramePr>
        <p:xfrm>
          <a:off x="126385" y="2127048"/>
          <a:ext cx="11901492" cy="463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44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Розглянемо порядок створення форми за допомогою конструктора форми на конкретному прикладі.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BB1600-2A58-4816-A544-32D4FF988566}"/>
              </a:ext>
            </a:extLst>
          </p:cNvPr>
          <p:cNvSpPr txBox="1"/>
          <p:nvPr/>
        </p:nvSpPr>
        <p:spPr>
          <a:xfrm>
            <a:off x="70929" y="222551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Приклад 1.</a:t>
            </a:r>
            <a:r>
              <a:rPr lang="uk-UA" sz="2800" b="1" i="1" kern="0" dirty="0">
                <a:solidFill>
                  <a:schemeClr val="bg1"/>
                </a:solidFill>
              </a:rPr>
              <a:t> Створити для бази даних </a:t>
            </a:r>
            <a:r>
              <a:rPr lang="uk-UA" sz="2800" b="1" i="1" kern="0" dirty="0" err="1">
                <a:solidFill>
                  <a:srgbClr val="FFFF00"/>
                </a:solidFill>
              </a:rPr>
              <a:t>atb</a:t>
            </a:r>
            <a:r>
              <a:rPr lang="uk-UA" sz="2800" b="1" i="1" kern="0" dirty="0">
                <a:solidFill>
                  <a:schemeClr val="bg1"/>
                </a:solidFill>
              </a:rPr>
              <a:t> на основі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 форму з іменем </a:t>
            </a:r>
            <a:r>
              <a:rPr lang="uk-UA" sz="2800" b="1" i="1" kern="0" dirty="0">
                <a:solidFill>
                  <a:srgbClr val="FFFF00"/>
                </a:solidFill>
              </a:rPr>
              <a:t>Форма_6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4ECD36B-9B76-431D-8869-91A60631B1AC}"/>
              </a:ext>
            </a:extLst>
          </p:cNvPr>
          <p:cNvSpPr txBox="1"/>
          <p:nvPr/>
        </p:nvSpPr>
        <p:spPr>
          <a:xfrm>
            <a:off x="70929" y="3320646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Перед полями: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3EB500FA-CEF4-4DC6-AD41-4FF25D27D3ED}"/>
              </a:ext>
            </a:extLst>
          </p:cNvPr>
          <p:cNvSpPr/>
          <p:nvPr/>
        </p:nvSpPr>
        <p:spPr>
          <a:xfrm>
            <a:off x="70929" y="3931302"/>
            <a:ext cx="5972332" cy="69826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Номер магазина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3FC65693-307B-4BB8-86B7-8764C80FF459}"/>
              </a:ext>
            </a:extLst>
          </p:cNvPr>
          <p:cNvSpPr/>
          <p:nvPr/>
        </p:nvSpPr>
        <p:spPr>
          <a:xfrm>
            <a:off x="6150898" y="3931302"/>
            <a:ext cx="5972332" cy="69826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Адреса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E3AAD8D-C872-429D-96F4-A231406C40D1}"/>
              </a:ext>
            </a:extLst>
          </p:cNvPr>
          <p:cNvSpPr txBox="1"/>
          <p:nvPr/>
        </p:nvSpPr>
        <p:spPr>
          <a:xfrm>
            <a:off x="70929" y="4698442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Розмістити текст </a:t>
            </a:r>
            <a:r>
              <a:rPr lang="uk-UA" sz="2800" b="1" i="1" kern="0" dirty="0">
                <a:solidFill>
                  <a:srgbClr val="FFFF00"/>
                </a:solidFill>
              </a:rPr>
              <a:t>Координати</a:t>
            </a:r>
            <a:r>
              <a:rPr lang="uk-UA" sz="2800" b="1" i="1" kern="0" dirty="0">
                <a:solidFill>
                  <a:schemeClr val="bg1"/>
                </a:solidFill>
              </a:rPr>
              <a:t>. Перед полями: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48309309-BB87-49D7-B5AD-509193757FCD}"/>
              </a:ext>
            </a:extLst>
          </p:cNvPr>
          <p:cNvSpPr/>
          <p:nvPr/>
        </p:nvSpPr>
        <p:spPr>
          <a:xfrm>
            <a:off x="70929" y="5333639"/>
            <a:ext cx="5972332" cy="69826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Директор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1EF364BB-17A8-4D62-8BC0-88D56505E951}"/>
              </a:ext>
            </a:extLst>
          </p:cNvPr>
          <p:cNvSpPr/>
          <p:nvPr/>
        </p:nvSpPr>
        <p:spPr>
          <a:xfrm>
            <a:off x="6150898" y="5333639"/>
            <a:ext cx="5972332" cy="69826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Телефон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0227C4F-3DF1-429B-B6F5-1212389F525A}"/>
              </a:ext>
            </a:extLst>
          </p:cNvPr>
          <p:cNvSpPr txBox="1"/>
          <p:nvPr/>
        </p:nvSpPr>
        <p:spPr>
          <a:xfrm>
            <a:off x="70929" y="6100779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Розмістити текст </a:t>
            </a:r>
            <a:r>
              <a:rPr lang="uk-UA" sz="2800" b="1" i="1" kern="0" dirty="0">
                <a:solidFill>
                  <a:srgbClr val="FFFF00"/>
                </a:solidFill>
              </a:rPr>
              <a:t>Контакти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411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46" y="3209481"/>
            <a:ext cx="85534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Порядок створення форми може бути таким.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Виділяємо в області переходів таблицю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, активізуємо вкладку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</a:t>
            </a:r>
            <a:r>
              <a:rPr lang="uk-UA" sz="2800" b="1" i="1" kern="0" dirty="0">
                <a:solidFill>
                  <a:schemeClr val="bg1"/>
                </a:solidFill>
              </a:rPr>
              <a:t> й у групі Форми виконуємо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 форм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4BCACF72-C561-4427-9397-71B33C156FA1}"/>
              </a:ext>
            </a:extLst>
          </p:cNvPr>
          <p:cNvSpPr/>
          <p:nvPr/>
        </p:nvSpPr>
        <p:spPr>
          <a:xfrm>
            <a:off x="3364826" y="3639216"/>
            <a:ext cx="968414" cy="40954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427DBBFE-9A96-45D2-BB62-7F75130478AC}"/>
              </a:ext>
            </a:extLst>
          </p:cNvPr>
          <p:cNvSpPr/>
          <p:nvPr/>
        </p:nvSpPr>
        <p:spPr>
          <a:xfrm rot="20357079">
            <a:off x="4187824" y="317798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C4FE9523-3ACD-4B95-9249-FBB859FC33E4}"/>
              </a:ext>
            </a:extLst>
          </p:cNvPr>
          <p:cNvSpPr/>
          <p:nvPr/>
        </p:nvSpPr>
        <p:spPr>
          <a:xfrm>
            <a:off x="7288830" y="4011679"/>
            <a:ext cx="938865" cy="83654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xmlns="" id="{60F058E6-44BC-4F30-A536-F7717CDF31AC}"/>
              </a:ext>
            </a:extLst>
          </p:cNvPr>
          <p:cNvSpPr/>
          <p:nvPr/>
        </p:nvSpPr>
        <p:spPr>
          <a:xfrm rot="18900000">
            <a:off x="7866416" y="350410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5294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05" y="3248828"/>
            <a:ext cx="118491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екрані з'явиться порожня форма з розділом </a:t>
            </a:r>
            <a:r>
              <a:rPr lang="uk-UA" sz="2800" b="1" i="1" kern="0" dirty="0">
                <a:solidFill>
                  <a:srgbClr val="FFFF00"/>
                </a:solidFill>
              </a:rPr>
              <a:t>Подробиці</a:t>
            </a:r>
            <a:r>
              <a:rPr lang="uk-UA" sz="2800" b="1" i="1" kern="0" dirty="0">
                <a:solidFill>
                  <a:schemeClr val="bg1"/>
                </a:solidFill>
              </a:rPr>
              <a:t> й буде активована вкладка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chemeClr val="bg1"/>
                </a:solidFill>
              </a:rPr>
              <a:t>.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Колонтитули</a:t>
            </a:r>
            <a:r>
              <a:rPr lang="uk-UA" sz="2800" b="1" i="1" kern="0" dirty="0">
                <a:solidFill>
                  <a:schemeClr val="bg1"/>
                </a:solidFill>
              </a:rPr>
              <a:t>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Назва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7E8BE8D7-65FE-4C84-A870-4754384B2D67}"/>
              </a:ext>
            </a:extLst>
          </p:cNvPr>
          <p:cNvSpPr/>
          <p:nvPr/>
        </p:nvSpPr>
        <p:spPr>
          <a:xfrm>
            <a:off x="7515536" y="4237596"/>
            <a:ext cx="739464" cy="29122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E5FD414C-574F-4751-80FF-F0F533C15185}"/>
              </a:ext>
            </a:extLst>
          </p:cNvPr>
          <p:cNvSpPr/>
          <p:nvPr/>
        </p:nvSpPr>
        <p:spPr>
          <a:xfrm rot="18900000">
            <a:off x="7755937" y="354608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1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12050142" cy="133882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У результаті відкриється вікно, у якому розташовано підрозділ </a:t>
            </a:r>
            <a:r>
              <a:rPr lang="uk-UA" sz="2700" b="1" i="1" kern="0" dirty="0">
                <a:solidFill>
                  <a:srgbClr val="FFFF00"/>
                </a:solidFill>
              </a:rPr>
              <a:t>Верхній колонтитул форми</a:t>
            </a:r>
            <a:r>
              <a:rPr lang="uk-UA" sz="2700" b="1" i="1" kern="0" dirty="0">
                <a:solidFill>
                  <a:schemeClr val="bg1"/>
                </a:solidFill>
              </a:rPr>
              <a:t>, підрозділ </a:t>
            </a:r>
            <a:r>
              <a:rPr lang="uk-UA" sz="2700" b="1" i="1" kern="0" dirty="0">
                <a:solidFill>
                  <a:srgbClr val="FFFF00"/>
                </a:solidFill>
              </a:rPr>
              <a:t>Нижній колонтитул форми </a:t>
            </a:r>
            <a:r>
              <a:rPr lang="uk-UA" sz="2700" b="1" i="1" kern="0" dirty="0">
                <a:solidFill>
                  <a:schemeClr val="bg1"/>
                </a:solidFill>
              </a:rPr>
              <a:t>і текстове поле з назвою </a:t>
            </a:r>
            <a:r>
              <a:rPr lang="uk-UA" sz="2700" b="1" i="1" kern="0" dirty="0">
                <a:solidFill>
                  <a:srgbClr val="FFFF00"/>
                </a:solidFill>
              </a:rPr>
              <a:t>Форма1</a:t>
            </a:r>
            <a:r>
              <a:rPr lang="uk-UA" sz="27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90D8489-4AB3-480C-AEEB-4F490D0E17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54"/>
          <a:stretch/>
        </p:blipFill>
        <p:spPr>
          <a:xfrm>
            <a:off x="177354" y="3232207"/>
            <a:ext cx="11837292" cy="3356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275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Установлюємо курсор у поле </a:t>
            </a:r>
            <a:r>
              <a:rPr lang="uk-UA" sz="2800" b="1" i="1" kern="0" dirty="0">
                <a:solidFill>
                  <a:srgbClr val="FFFF00"/>
                </a:solidFill>
              </a:rPr>
              <a:t>Форма1</a:t>
            </a:r>
            <a:r>
              <a:rPr lang="uk-UA" sz="2800" b="1" i="1" kern="0" dirty="0">
                <a:solidFill>
                  <a:schemeClr val="bg1"/>
                </a:solidFill>
              </a:rPr>
              <a:t> і вводимо текст заголовка, наприклад,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 нашого району</a:t>
            </a:r>
            <a:r>
              <a:rPr lang="uk-UA" sz="2800" b="1" i="1" kern="0" dirty="0">
                <a:solidFill>
                  <a:schemeClr val="bg1"/>
                </a:solidFill>
              </a:rPr>
              <a:t>, та натискаємо кнопку </a:t>
            </a:r>
            <a:r>
              <a:rPr lang="uk-UA" sz="2800" b="1" i="1" kern="0" dirty="0" err="1">
                <a:solidFill>
                  <a:srgbClr val="FFFF00"/>
                </a:solidFill>
              </a:rPr>
              <a:t>Enter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9240DA4-1309-41BB-9757-4991A74306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241"/>
          <a:stretch/>
        </p:blipFill>
        <p:spPr>
          <a:xfrm>
            <a:off x="194650" y="3267864"/>
            <a:ext cx="11816271" cy="3325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0D15D23D-F319-4162-A706-90A0620EAE19}"/>
              </a:ext>
            </a:extLst>
          </p:cNvPr>
          <p:cNvSpPr/>
          <p:nvPr/>
        </p:nvSpPr>
        <p:spPr>
          <a:xfrm>
            <a:off x="3088798" y="3972626"/>
            <a:ext cx="3190082" cy="44697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17BDD92D-8DCB-4896-9C1C-623F45A3D7DB}"/>
              </a:ext>
            </a:extLst>
          </p:cNvPr>
          <p:cNvSpPr/>
          <p:nvPr/>
        </p:nvSpPr>
        <p:spPr>
          <a:xfrm rot="18900000">
            <a:off x="4328689" y="334228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5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12050142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Уводимо у верхню частину області </a:t>
            </a:r>
            <a:r>
              <a:rPr lang="uk-UA" sz="2800" b="1" i="1" kern="0" dirty="0">
                <a:solidFill>
                  <a:srgbClr val="FFFF00"/>
                </a:solidFill>
              </a:rPr>
              <a:t>Подробиці</a:t>
            </a:r>
            <a:r>
              <a:rPr lang="uk-UA" sz="2800" b="1" i="1" kern="0" dirty="0">
                <a:solidFill>
                  <a:schemeClr val="bg1"/>
                </a:solidFill>
              </a:rPr>
              <a:t> текст </a:t>
            </a:r>
            <a:r>
              <a:rPr lang="uk-UA" sz="2800" b="1" i="1" kern="0" dirty="0">
                <a:solidFill>
                  <a:srgbClr val="FFFF00"/>
                </a:solidFill>
              </a:rPr>
              <a:t>Координати</a:t>
            </a:r>
            <a:r>
              <a:rPr lang="uk-UA" sz="2800" b="1" i="1" kern="0" dirty="0">
                <a:solidFill>
                  <a:schemeClr val="bg1"/>
                </a:solidFill>
              </a:rPr>
              <a:t>, який, відповідно до умови завдання, має розташовуватися перед першими двома полями. Для цього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Напис</a:t>
            </a:r>
            <a:r>
              <a:rPr lang="uk-UA" sz="2800" b="1" i="1" kern="0" dirty="0">
                <a:solidFill>
                  <a:schemeClr val="bg1"/>
                </a:solidFill>
              </a:rPr>
              <a:t>, установлюємо курсор у необхідну позицію області </a:t>
            </a:r>
            <a:r>
              <a:rPr lang="uk-UA" sz="2800" b="1" i="1" kern="0" dirty="0">
                <a:solidFill>
                  <a:srgbClr val="FFFF00"/>
                </a:solidFill>
              </a:rPr>
              <a:t>Подробиці</a:t>
            </a:r>
            <a:r>
              <a:rPr lang="uk-UA" sz="2800" b="1" i="1" kern="0" dirty="0">
                <a:solidFill>
                  <a:schemeClr val="bg1"/>
                </a:solidFill>
              </a:rPr>
              <a:t>, уводимо текст </a:t>
            </a:r>
            <a:r>
              <a:rPr lang="uk-UA" sz="2800" b="1" i="1" kern="0" dirty="0">
                <a:solidFill>
                  <a:srgbClr val="FFFF00"/>
                </a:solidFill>
              </a:rPr>
              <a:t>Координати</a:t>
            </a:r>
            <a:r>
              <a:rPr lang="uk-UA" sz="2800" b="1" i="1" kern="0" dirty="0">
                <a:solidFill>
                  <a:schemeClr val="bg1"/>
                </a:solidFill>
              </a:rPr>
              <a:t> й натискаємо кнопку </a:t>
            </a:r>
            <a:r>
              <a:rPr lang="en-US" sz="2800" b="1" i="1" kern="0" dirty="0">
                <a:solidFill>
                  <a:srgbClr val="FFFF00"/>
                </a:solidFill>
              </a:rPr>
              <a:t>Enter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FA87E4B-9471-4A81-8738-5A31D4F883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945"/>
          <a:stretch/>
        </p:blipFill>
        <p:spPr>
          <a:xfrm>
            <a:off x="434857" y="4581545"/>
            <a:ext cx="11322285" cy="1892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52CB33E8-1AE1-4AE6-AF0F-53DAC8217A71}"/>
              </a:ext>
            </a:extLst>
          </p:cNvPr>
          <p:cNvSpPr/>
          <p:nvPr/>
        </p:nvSpPr>
        <p:spPr>
          <a:xfrm>
            <a:off x="3662707" y="5051289"/>
            <a:ext cx="1196313" cy="47067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4B59BA17-AC17-4658-B635-11DC70EC82A4}"/>
              </a:ext>
            </a:extLst>
          </p:cNvPr>
          <p:cNvSpPr/>
          <p:nvPr/>
        </p:nvSpPr>
        <p:spPr>
          <a:xfrm rot="18900000">
            <a:off x="4205369" y="440114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9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205753</TotalTime>
  <Words>1035</Words>
  <Application>Microsoft Office PowerPoint</Application>
  <PresentationFormat>Довільний</PresentationFormat>
  <Paragraphs>123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26" baseType="lpstr">
      <vt:lpstr>Тема Office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Запитання для самоперевірки знань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Lenovo</cp:lastModifiedBy>
  <cp:revision>818</cp:revision>
  <dcterms:created xsi:type="dcterms:W3CDTF">2016-06-06T19:48:43Z</dcterms:created>
  <dcterms:modified xsi:type="dcterms:W3CDTF">2019-01-26T04:41:11Z</dcterms:modified>
</cp:coreProperties>
</file>