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7" r:id="rId7"/>
    <p:sldId id="262" r:id="rId8"/>
    <p:sldId id="260" r:id="rId9"/>
    <p:sldId id="261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239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14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hvetsov.ru/uk/vodnyi-tr-vodnyi-transport-vodnyi-morskoi-transport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3948948" cy="1470025"/>
          </a:xfrm>
        </p:spPr>
        <p:txBody>
          <a:bodyPr/>
          <a:lstStyle/>
          <a:p>
            <a:pPr algn="r"/>
            <a:r>
              <a:rPr lang="ru-RU" b="1" dirty="0" smtClean="0"/>
              <a:t> Транспорт.   ДТП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2775252" cy="4063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ЗОШ І-ІІ ст. с. Скала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43042" y="3571876"/>
            <a:ext cx="2568918" cy="721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Підготувала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Михайлюк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А.П.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6408712"/>
          </a:xfrm>
        </p:spPr>
        <p:txBody>
          <a:bodyPr>
            <a:noAutofit/>
          </a:bodyPr>
          <a:lstStyle/>
          <a:p>
            <a:endParaRPr lang="ru-RU" sz="4000" dirty="0"/>
          </a:p>
          <a:p>
            <a:r>
              <a:rPr lang="ru-RU" sz="4000" dirty="0"/>
              <a:t>ДТП з </a:t>
            </a:r>
            <a:r>
              <a:rPr lang="ru-RU" sz="4000" dirty="0" err="1" smtClean="0"/>
              <a:t>пішоходами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- </a:t>
            </a:r>
            <a:r>
              <a:rPr lang="ru-RU" sz="1800" dirty="0"/>
              <a:t>7641 </a:t>
            </a:r>
            <a:r>
              <a:rPr lang="ru-RU" sz="1800" dirty="0" err="1" smtClean="0"/>
              <a:t>аварія</a:t>
            </a:r>
            <a:r>
              <a:rPr lang="ru-RU" sz="1800" dirty="0" smtClean="0"/>
              <a:t>,    </a:t>
            </a:r>
            <a:r>
              <a:rPr lang="ru-RU" sz="1800" dirty="0"/>
              <a:t>1198 </a:t>
            </a:r>
            <a:r>
              <a:rPr lang="ru-RU" sz="1800" dirty="0" err="1" smtClean="0"/>
              <a:t>загиблих</a:t>
            </a:r>
            <a:r>
              <a:rPr lang="ru-RU" sz="1800" dirty="0" smtClean="0"/>
              <a:t>,   </a:t>
            </a:r>
            <a:r>
              <a:rPr lang="ru-RU" sz="1800" dirty="0"/>
              <a:t>6959 </a:t>
            </a:r>
            <a:r>
              <a:rPr lang="ru-RU" sz="1800" dirty="0" err="1" smtClean="0"/>
              <a:t>травмованих</a:t>
            </a:r>
            <a:endParaRPr lang="ru-RU" sz="1800" dirty="0"/>
          </a:p>
          <a:p>
            <a:r>
              <a:rPr lang="ru-RU" sz="4000" dirty="0">
                <a:solidFill>
                  <a:srgbClr val="FF0000"/>
                </a:solidFill>
              </a:rPr>
              <a:t>ДТП з </a:t>
            </a:r>
            <a:r>
              <a:rPr lang="ru-RU" sz="4000" dirty="0" err="1" smtClean="0">
                <a:solidFill>
                  <a:srgbClr val="FF0000"/>
                </a:solidFill>
              </a:rPr>
              <a:t>дітьми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</a:rPr>
              <a:t>4432 </a:t>
            </a:r>
            <a:r>
              <a:rPr lang="ru-RU" sz="2400" b="1" dirty="0" err="1" smtClean="0">
                <a:solidFill>
                  <a:srgbClr val="FF0000"/>
                </a:solidFill>
              </a:rPr>
              <a:t>аварії</a:t>
            </a:r>
            <a:r>
              <a:rPr lang="ru-RU" sz="2400" b="1" dirty="0" smtClean="0">
                <a:solidFill>
                  <a:srgbClr val="FF0000"/>
                </a:solidFill>
              </a:rPr>
              <a:t>,   168 </a:t>
            </a:r>
            <a:r>
              <a:rPr lang="ru-RU" sz="2400" b="1" dirty="0" err="1">
                <a:solidFill>
                  <a:srgbClr val="FF0000"/>
                </a:solidFill>
              </a:rPr>
              <a:t>дітей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загинули</a:t>
            </a:r>
            <a:r>
              <a:rPr lang="ru-RU" sz="2400" b="1" dirty="0" smtClean="0">
                <a:solidFill>
                  <a:srgbClr val="FF0000"/>
                </a:solidFill>
              </a:rPr>
              <a:t>, 3957 </a:t>
            </a:r>
            <a:r>
              <a:rPr lang="ru-RU" sz="2400" b="1" dirty="0" err="1">
                <a:solidFill>
                  <a:srgbClr val="FF0000"/>
                </a:solidFill>
              </a:rPr>
              <a:t>дітей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травмовано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4000" dirty="0" smtClean="0"/>
              <a:t>ДТП </a:t>
            </a:r>
            <a:r>
              <a:rPr lang="ru-RU" sz="4000" dirty="0"/>
              <a:t>з велосипедистами</a:t>
            </a:r>
          </a:p>
          <a:p>
            <a:pPr marL="0" indent="0">
              <a:buNone/>
            </a:pPr>
            <a:r>
              <a:rPr lang="ru-RU" sz="4000" dirty="0" smtClean="0"/>
              <a:t>- </a:t>
            </a:r>
            <a:r>
              <a:rPr lang="ru-RU" sz="2400" b="1" dirty="0">
                <a:solidFill>
                  <a:srgbClr val="7030A0"/>
                </a:solidFill>
              </a:rPr>
              <a:t>1768 </a:t>
            </a:r>
            <a:r>
              <a:rPr lang="ru-RU" sz="2400" b="1" dirty="0" err="1" smtClean="0">
                <a:solidFill>
                  <a:srgbClr val="7030A0"/>
                </a:solidFill>
              </a:rPr>
              <a:t>аварій</a:t>
            </a:r>
            <a:r>
              <a:rPr lang="ru-RU" sz="2400" b="1" dirty="0" smtClean="0">
                <a:solidFill>
                  <a:srgbClr val="7030A0"/>
                </a:solidFill>
              </a:rPr>
              <a:t>, 235 </a:t>
            </a:r>
            <a:r>
              <a:rPr lang="ru-RU" sz="2400" b="1" dirty="0" err="1" smtClean="0">
                <a:solidFill>
                  <a:srgbClr val="7030A0"/>
                </a:solidFill>
              </a:rPr>
              <a:t>загиблих</a:t>
            </a:r>
            <a:r>
              <a:rPr lang="ru-RU" sz="2400" b="1" dirty="0" smtClean="0">
                <a:solidFill>
                  <a:srgbClr val="7030A0"/>
                </a:solidFill>
              </a:rPr>
              <a:t>,   </a:t>
            </a:r>
            <a:r>
              <a:rPr lang="ru-RU" sz="2400" b="1" dirty="0">
                <a:solidFill>
                  <a:srgbClr val="7030A0"/>
                </a:solidFill>
              </a:rPr>
              <a:t>1610 </a:t>
            </a:r>
            <a:r>
              <a:rPr lang="ru-RU" sz="2400" b="1" dirty="0" err="1">
                <a:solidFill>
                  <a:srgbClr val="7030A0"/>
                </a:solidFill>
              </a:rPr>
              <a:t>травмованих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4" y="260648"/>
            <a:ext cx="8950796" cy="61206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Впродовж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доби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14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січня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2021 року на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українських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дорогах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сталося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більш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ніж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1200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дорожньо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транспортних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пригод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частина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яких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була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спровокована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погіршенням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погодних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умов.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2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Щоб</a:t>
            </a:r>
            <a:r>
              <a:rPr lang="ru-RU" dirty="0" smtClean="0"/>
              <a:t> живим і </a:t>
            </a:r>
            <a:r>
              <a:rPr lang="ru-RU" dirty="0" err="1" smtClean="0"/>
              <a:t>здоровим</a:t>
            </a:r>
            <a:r>
              <a:rPr lang="ru-RU" dirty="0" smtClean="0"/>
              <a:t> </a:t>
            </a:r>
            <a:r>
              <a:rPr lang="ru-RU" dirty="0" err="1" smtClean="0"/>
              <a:t>залишатися</a:t>
            </a:r>
            <a:r>
              <a:rPr lang="ru-RU" dirty="0" smtClean="0"/>
              <a:t> на </a:t>
            </a:r>
            <a:r>
              <a:rPr lang="ru-RU" dirty="0" err="1" smtClean="0"/>
              <a:t>дорозі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    «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Усім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учасникам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дорожнього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руху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потрібно</a:t>
            </a:r>
            <a:r>
              <a:rPr lang="ru-RU" sz="4400" b="1" i="1" dirty="0" smtClean="0">
                <a:solidFill>
                  <a:srgbClr val="FF0000"/>
                </a:solidFill>
              </a:rPr>
              <a:t>  </a:t>
            </a:r>
            <a:r>
              <a:rPr lang="ru-RU" sz="4400" b="1" i="1" dirty="0">
                <a:solidFill>
                  <a:srgbClr val="FF0000"/>
                </a:solidFill>
              </a:rPr>
              <a:t>бути </a:t>
            </a:r>
            <a:r>
              <a:rPr lang="ru-RU" sz="4400" b="1" i="1" dirty="0" err="1">
                <a:solidFill>
                  <a:srgbClr val="FF0000"/>
                </a:solidFill>
              </a:rPr>
              <a:t>дуже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уважними</a:t>
            </a:r>
            <a:r>
              <a:rPr lang="ru-RU" sz="4400" b="1" i="1" dirty="0">
                <a:solidFill>
                  <a:srgbClr val="FF0000"/>
                </a:solidFill>
              </a:rPr>
              <a:t>, </a:t>
            </a:r>
            <a:r>
              <a:rPr lang="ru-RU" sz="4400" b="1" i="1" dirty="0" err="1">
                <a:solidFill>
                  <a:srgbClr val="FF0000"/>
                </a:solidFill>
              </a:rPr>
              <a:t>обережними</a:t>
            </a:r>
            <a:r>
              <a:rPr lang="ru-RU" sz="4400" b="1" i="1" dirty="0">
                <a:solidFill>
                  <a:srgbClr val="FF0000"/>
                </a:solidFill>
              </a:rPr>
              <a:t> та </a:t>
            </a:r>
            <a:r>
              <a:rPr lang="ru-RU" sz="4400" b="1" i="1" dirty="0" err="1">
                <a:solidFill>
                  <a:srgbClr val="FF0000"/>
                </a:solidFill>
              </a:rPr>
              <a:t>неухильно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err="1">
                <a:solidFill>
                  <a:srgbClr val="FF0000"/>
                </a:solidFill>
              </a:rPr>
              <a:t>дотримуватися</a:t>
            </a:r>
            <a:r>
              <a:rPr lang="ru-RU" sz="4400" b="1" i="1" dirty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ПДР»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2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6386530" cy="240612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Сухопутний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наземний</a:t>
            </a:r>
            <a:r>
              <a:rPr lang="ru-RU" dirty="0" smtClean="0">
                <a:solidFill>
                  <a:srgbClr val="FF0000"/>
                </a:solidFill>
              </a:rPr>
              <a:t>) транспорт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Водний</a:t>
            </a:r>
            <a:r>
              <a:rPr lang="ru-RU" dirty="0"/>
              <a:t> транспорт</a:t>
            </a:r>
            <a:br>
              <a:rPr lang="ru-RU" dirty="0"/>
            </a:br>
            <a:r>
              <a:rPr lang="ru-RU" dirty="0" err="1"/>
              <a:t>Повітряний</a:t>
            </a:r>
            <a:r>
              <a:rPr lang="ru-RU" dirty="0"/>
              <a:t> транспорт</a:t>
            </a:r>
            <a:br>
              <a:rPr lang="ru-RU" dirty="0"/>
            </a:br>
            <a:r>
              <a:rPr lang="ru-RU" dirty="0" err="1"/>
              <a:t>Трубопровідний</a:t>
            </a:r>
            <a:r>
              <a:rPr lang="ru-RU" dirty="0"/>
              <a:t> транспорт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596" y="214290"/>
            <a:ext cx="2559228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ЗОШ І-ІІ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ст. с. Скала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596" y="1500174"/>
            <a:ext cx="5151516" cy="99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Види</a:t>
            </a: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транспорту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28" t="9951" r="8428" b="17912"/>
          <a:stretch/>
        </p:blipFill>
        <p:spPr>
          <a:xfrm>
            <a:off x="0" y="188640"/>
            <a:ext cx="9144000" cy="65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3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70" y="260649"/>
            <a:ext cx="8673502" cy="61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Який</a:t>
            </a:r>
            <a:r>
              <a:rPr lang="ru-RU" dirty="0" smtClean="0"/>
              <a:t> вид – </a:t>
            </a:r>
            <a:r>
              <a:rPr lang="ru-RU" dirty="0" err="1" smtClean="0"/>
              <a:t>найбезпечніший</a:t>
            </a:r>
            <a:r>
              <a:rPr lang="ru-RU" dirty="0" smtClean="0"/>
              <a:t>!?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628800"/>
            <a:ext cx="2847975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861048"/>
            <a:ext cx="2952750" cy="1552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556792"/>
            <a:ext cx="3019425" cy="1514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645024"/>
            <a:ext cx="2705100" cy="1685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1844824"/>
            <a:ext cx="2239160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4176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101010"/>
                </a:solidFill>
                <a:latin typeface="Georgia" panose="02040502050405020303" pitchFamily="18" charset="0"/>
              </a:rPr>
              <a:t> Максимально </a:t>
            </a:r>
            <a:r>
              <a:rPr lang="ru-RU" sz="2800" dirty="0" err="1">
                <a:solidFill>
                  <a:srgbClr val="101010"/>
                </a:solidFill>
                <a:latin typeface="Georgia" panose="02040502050405020303" pitchFamily="18" charset="0"/>
              </a:rPr>
              <a:t>точним</a:t>
            </a:r>
            <a:r>
              <a:rPr lang="ru-RU" sz="2800" dirty="0">
                <a:solidFill>
                  <a:srgbClr val="101010"/>
                </a:solidFill>
                <a:latin typeface="Georgia" panose="02040502050405020303" pitchFamily="18" charset="0"/>
              </a:rPr>
              <a:t> і </a:t>
            </a:r>
            <a:r>
              <a:rPr lang="ru-RU" sz="2800" dirty="0" err="1">
                <a:solidFill>
                  <a:srgbClr val="101010"/>
                </a:solidFill>
                <a:latin typeface="Georgia" panose="02040502050405020303" pitchFamily="18" charset="0"/>
              </a:rPr>
              <a:t>поширеним</a:t>
            </a:r>
            <a:r>
              <a:rPr lang="ru-RU" sz="2800" dirty="0">
                <a:solidFill>
                  <a:srgbClr val="101010"/>
                </a:solidFill>
                <a:latin typeface="Georgia" panose="02040502050405020303" pitchFamily="18" charset="0"/>
              </a:rPr>
              <a:t> є </a:t>
            </a:r>
            <a:r>
              <a:rPr lang="ru-RU" sz="2800" dirty="0" err="1">
                <a:solidFill>
                  <a:srgbClr val="101010"/>
                </a:solidFill>
                <a:latin typeface="Georgia" panose="02040502050405020303" pitchFamily="18" charset="0"/>
              </a:rPr>
              <a:t>облік</a:t>
            </a:r>
            <a:r>
              <a:rPr lang="ru-RU" sz="2800" dirty="0">
                <a:solidFill>
                  <a:srgbClr val="101010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rgbClr val="101010"/>
                </a:solidFill>
                <a:latin typeface="Georgia" panose="02040502050405020303" pitchFamily="18" charset="0"/>
              </a:rPr>
              <a:t>кількості</a:t>
            </a:r>
            <a:r>
              <a:rPr lang="ru-RU" sz="2800" dirty="0">
                <a:solidFill>
                  <a:srgbClr val="101010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rgbClr val="101010"/>
                </a:solidFill>
                <a:latin typeface="Georgia" panose="02040502050405020303" pitchFamily="18" charset="0"/>
              </a:rPr>
              <a:t>загиблих</a:t>
            </a:r>
            <a:r>
              <a:rPr lang="ru-RU" sz="2800" dirty="0">
                <a:solidFill>
                  <a:srgbClr val="101010"/>
                </a:solidFill>
                <a:latin typeface="Georgia" panose="02040502050405020303" pitchFamily="18" charset="0"/>
              </a:rPr>
              <a:t> на 100 </a:t>
            </a:r>
            <a:r>
              <a:rPr lang="ru-RU" sz="2800" dirty="0" err="1">
                <a:solidFill>
                  <a:srgbClr val="101010"/>
                </a:solidFill>
                <a:latin typeface="Georgia" panose="02040502050405020303" pitchFamily="18" charset="0"/>
              </a:rPr>
              <a:t>мільйонів</a:t>
            </a:r>
            <a:r>
              <a:rPr lang="ru-RU" sz="2800" dirty="0">
                <a:solidFill>
                  <a:srgbClr val="101010"/>
                </a:solidFill>
                <a:latin typeface="Georgia" panose="02040502050405020303" pitchFamily="18" charset="0"/>
              </a:rPr>
              <a:t> км </a:t>
            </a:r>
            <a:br>
              <a:rPr lang="ru-RU" sz="2800" dirty="0">
                <a:solidFill>
                  <a:srgbClr val="101010"/>
                </a:solidFill>
                <a:latin typeface="Georgia" panose="02040502050405020303" pitchFamily="18" charset="0"/>
              </a:rPr>
            </a:b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кожній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групі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транспорту є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найбезпечніші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види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автомобілів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мотоциклів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і т.д. Але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береться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усереднений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варіант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«в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цілому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».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Американське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статистичне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бюро 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DERT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 2000р. так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розрахувало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загальний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коефіцієнт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смертності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fontAlgn="base"/>
            <a:r>
              <a:rPr lang="ru-RU" dirty="0" err="1">
                <a:solidFill>
                  <a:srgbClr val="002060"/>
                </a:solidFill>
                <a:latin typeface="Hind"/>
              </a:rPr>
              <a:t>Літаки</a:t>
            </a:r>
            <a:r>
              <a:rPr lang="ru-RU" dirty="0">
                <a:solidFill>
                  <a:srgbClr val="002060"/>
                </a:solidFill>
                <a:latin typeface="Hind"/>
              </a:rPr>
              <a:t> - 0,5;</a:t>
            </a:r>
          </a:p>
          <a:p>
            <a:pPr fontAlgn="base"/>
            <a:r>
              <a:rPr lang="ru-RU" dirty="0" err="1">
                <a:solidFill>
                  <a:srgbClr val="002060"/>
                </a:solidFill>
                <a:latin typeface="Hind"/>
              </a:rPr>
              <a:t>автобуси</a:t>
            </a:r>
            <a:r>
              <a:rPr lang="ru-RU" dirty="0">
                <a:solidFill>
                  <a:srgbClr val="002060"/>
                </a:solidFill>
                <a:latin typeface="Hind"/>
              </a:rPr>
              <a:t> - 0,4;</a:t>
            </a:r>
          </a:p>
          <a:p>
            <a:pPr fontAlgn="base"/>
            <a:r>
              <a:rPr lang="ru-RU" dirty="0" err="1">
                <a:solidFill>
                  <a:srgbClr val="002060"/>
                </a:solidFill>
                <a:latin typeface="Hind"/>
              </a:rPr>
              <a:t>поїзди</a:t>
            </a:r>
            <a:r>
              <a:rPr lang="ru-RU" dirty="0">
                <a:solidFill>
                  <a:srgbClr val="002060"/>
                </a:solidFill>
                <a:latin typeface="Hind"/>
              </a:rPr>
              <a:t> - 0,6;</a:t>
            </a:r>
          </a:p>
          <a:p>
            <a:pPr fontAlgn="base"/>
            <a:r>
              <a:rPr lang="ru-RU" dirty="0" err="1">
                <a:solidFill>
                  <a:srgbClr val="002060"/>
                </a:solidFill>
                <a:latin typeface="Hind"/>
              </a:rPr>
              <a:t>мікроавтобуси</a:t>
            </a:r>
            <a:r>
              <a:rPr lang="ru-RU" dirty="0">
                <a:solidFill>
                  <a:srgbClr val="002060"/>
                </a:solidFill>
                <a:latin typeface="Hind"/>
              </a:rPr>
              <a:t> - 1,2;</a:t>
            </a:r>
          </a:p>
          <a:p>
            <a:pPr fontAlgn="base"/>
            <a:r>
              <a:rPr lang="ru-RU" dirty="0" err="1">
                <a:solidFill>
                  <a:srgbClr val="002060"/>
                </a:solidFill>
                <a:latin typeface="Hind"/>
                <a:hlinkClick r:id="rId2"/>
              </a:rPr>
              <a:t>водний</a:t>
            </a:r>
            <a:r>
              <a:rPr lang="ru-RU" dirty="0">
                <a:solidFill>
                  <a:srgbClr val="002060"/>
                </a:solidFill>
                <a:latin typeface="Hind"/>
                <a:hlinkClick r:id="rId2"/>
              </a:rPr>
              <a:t> транспорт</a:t>
            </a:r>
            <a:r>
              <a:rPr lang="ru-RU" dirty="0">
                <a:solidFill>
                  <a:srgbClr val="002060"/>
                </a:solidFill>
                <a:latin typeface="Hind"/>
              </a:rPr>
              <a:t> – 2,6;</a:t>
            </a:r>
          </a:p>
          <a:p>
            <a:pPr fontAlgn="base"/>
            <a:r>
              <a:rPr lang="ru-RU" dirty="0" err="1">
                <a:solidFill>
                  <a:srgbClr val="002060"/>
                </a:solidFill>
                <a:latin typeface="Hind"/>
              </a:rPr>
              <a:t>автомобілі</a:t>
            </a:r>
            <a:r>
              <a:rPr lang="ru-RU" dirty="0">
                <a:solidFill>
                  <a:srgbClr val="002060"/>
                </a:solidFill>
                <a:latin typeface="Hind"/>
              </a:rPr>
              <a:t> - 3,1;</a:t>
            </a:r>
          </a:p>
          <a:p>
            <a:pPr fontAlgn="base"/>
            <a:r>
              <a:rPr lang="ru-RU" b="1" dirty="0" err="1">
                <a:solidFill>
                  <a:srgbClr val="FF0000"/>
                </a:solidFill>
                <a:latin typeface="Hind"/>
              </a:rPr>
              <a:t>велосипеди</a:t>
            </a:r>
            <a:r>
              <a:rPr lang="ru-RU" b="1" dirty="0">
                <a:solidFill>
                  <a:srgbClr val="FF0000"/>
                </a:solidFill>
                <a:latin typeface="Hind"/>
              </a:rPr>
              <a:t> - 44,6;</a:t>
            </a:r>
          </a:p>
          <a:p>
            <a:pPr fontAlgn="base"/>
            <a:r>
              <a:rPr lang="ru-RU" b="1" dirty="0" err="1">
                <a:solidFill>
                  <a:srgbClr val="FF0000"/>
                </a:solidFill>
                <a:latin typeface="Hind"/>
              </a:rPr>
              <a:t>пішки</a:t>
            </a:r>
            <a:r>
              <a:rPr lang="ru-RU" b="1" dirty="0">
                <a:solidFill>
                  <a:srgbClr val="FF0000"/>
                </a:solidFill>
                <a:latin typeface="Hind"/>
              </a:rPr>
              <a:t> - 54,2;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Hind"/>
              </a:rPr>
              <a:t>мотоцикл - 108,9.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9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Безпечний</a:t>
            </a:r>
            <a:r>
              <a:rPr lang="ru-RU" dirty="0" smtClean="0"/>
              <a:t> і </a:t>
            </a:r>
            <a:r>
              <a:rPr lang="ru-RU" dirty="0" err="1" smtClean="0"/>
              <a:t>небезпечний</a:t>
            </a:r>
            <a:r>
              <a:rPr lang="ru-RU" dirty="0" smtClean="0"/>
              <a:t> транспорт (2019РІК)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55" y="1412776"/>
            <a:ext cx="831937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9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Причинами ДТП на дорогах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: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err="1" smtClean="0"/>
              <a:t>водіння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нетверезому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несправність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незнання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 правил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перевищення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недотримання</a:t>
            </a:r>
            <a:r>
              <a:rPr lang="ru-RU" dirty="0"/>
              <a:t> </a:t>
            </a:r>
            <a:r>
              <a:rPr lang="ru-RU" dirty="0" err="1"/>
              <a:t>дистанції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неуважне</a:t>
            </a:r>
            <a:r>
              <a:rPr lang="ru-RU" dirty="0"/>
              <a:t> </a:t>
            </a:r>
            <a:r>
              <a:rPr lang="ru-RU" dirty="0" err="1"/>
              <a:t>водіння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недотримання</a:t>
            </a:r>
            <a:r>
              <a:rPr lang="ru-RU" dirty="0"/>
              <a:t> норм обгону.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Стертність</a:t>
            </a:r>
            <a:r>
              <a:rPr lang="ru-RU" dirty="0" smtClean="0"/>
              <a:t>  в ДТП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у 2017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загинули</a:t>
            </a:r>
            <a:r>
              <a:rPr lang="ru-RU" dirty="0"/>
              <a:t> 5316 людей 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 </a:t>
            </a:r>
            <a:r>
              <a:rPr lang="ru-RU" dirty="0"/>
              <a:t>2018 </a:t>
            </a:r>
            <a:r>
              <a:rPr lang="ru-RU" dirty="0" err="1"/>
              <a:t>році</a:t>
            </a:r>
            <a:r>
              <a:rPr lang="ru-RU" dirty="0"/>
              <a:t> – 5201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 </a:t>
            </a:r>
            <a:r>
              <a:rPr lang="ru-RU" dirty="0"/>
              <a:t>2019 </a:t>
            </a:r>
            <a:r>
              <a:rPr lang="ru-RU" dirty="0" err="1"/>
              <a:t>році</a:t>
            </a:r>
            <a:r>
              <a:rPr lang="ru-RU" dirty="0"/>
              <a:t> – 5418 </a:t>
            </a:r>
            <a:r>
              <a:rPr lang="ru-RU" dirty="0" smtClean="0"/>
              <a:t>людей. 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 2020 </a:t>
            </a:r>
            <a:r>
              <a:rPr lang="ru-RU" dirty="0" err="1">
                <a:solidFill>
                  <a:srgbClr val="FF0000"/>
                </a:solidFill>
              </a:rPr>
              <a:t>рік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Україні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відбулося</a:t>
            </a:r>
            <a:r>
              <a:rPr lang="ru-RU" dirty="0">
                <a:solidFill>
                  <a:srgbClr val="FF0000"/>
                </a:solidFill>
              </a:rPr>
              <a:t> 168 107 ДТП. В </a:t>
            </a:r>
            <a:r>
              <a:rPr lang="ru-RU" dirty="0" err="1">
                <a:solidFill>
                  <a:srgbClr val="FF0000"/>
                </a:solidFill>
              </a:rPr>
              <a:t>аваріях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загинула</a:t>
            </a:r>
            <a:r>
              <a:rPr lang="ru-RU" dirty="0">
                <a:solidFill>
                  <a:srgbClr val="FF0000"/>
                </a:solidFill>
              </a:rPr>
              <a:t> 3541 особа, 31 974 </a:t>
            </a:r>
            <a:r>
              <a:rPr lang="ru-RU" dirty="0" err="1">
                <a:solidFill>
                  <a:srgbClr val="FF0000"/>
                </a:solidFill>
              </a:rPr>
              <a:t>отримали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травми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повідомив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en-US" dirty="0">
                <a:solidFill>
                  <a:srgbClr val="FF0000"/>
                </a:solidFill>
              </a:rPr>
              <a:t>Facebook </a:t>
            </a:r>
            <a:r>
              <a:rPr lang="ru-RU" dirty="0">
                <a:solidFill>
                  <a:srgbClr val="FF0000"/>
                </a:solidFill>
              </a:rPr>
              <a:t>заступник </a:t>
            </a:r>
            <a:r>
              <a:rPr lang="ru-RU" dirty="0" err="1">
                <a:solidFill>
                  <a:srgbClr val="FF0000"/>
                </a:solidFill>
              </a:rPr>
              <a:t>голови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патрульної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поліції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Олексій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Білошицький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44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282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Hind</vt:lpstr>
      <vt:lpstr>Тема Office</vt:lpstr>
      <vt:lpstr>Специальное оформление</vt:lpstr>
      <vt:lpstr> Транспорт.   ДТП</vt:lpstr>
      <vt:lpstr> Сухопутний (наземний) транспорт Водний транспорт Повітряний транспорт Трубопровідний транспорт</vt:lpstr>
      <vt:lpstr>Презентация PowerPoint</vt:lpstr>
      <vt:lpstr>Презентация PowerPoint</vt:lpstr>
      <vt:lpstr>Який вид – найбезпечніший!?</vt:lpstr>
      <vt:lpstr> Максимально точним і поширеним є облік кількості загиблих на 100 мільйонів км  </vt:lpstr>
      <vt:lpstr>Безпечний і небезпечний транспорт (2019РІК)</vt:lpstr>
      <vt:lpstr>Причинами ДТП на дорогах найчастіше стають: </vt:lpstr>
      <vt:lpstr> Стертність  в ДТП</vt:lpstr>
      <vt:lpstr>Презентация PowerPoint</vt:lpstr>
      <vt:lpstr>Презентация PowerPoint</vt:lpstr>
      <vt:lpstr>Щоб живим і здоровим залишатися на дорозі: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User</cp:lastModifiedBy>
  <cp:revision>11</cp:revision>
  <dcterms:created xsi:type="dcterms:W3CDTF">2011-11-28T19:44:49Z</dcterms:created>
  <dcterms:modified xsi:type="dcterms:W3CDTF">2021-05-16T08:21:39Z</dcterms:modified>
</cp:coreProperties>
</file>