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63" r:id="rId3"/>
    <p:sldId id="262" r:id="rId4"/>
    <p:sldId id="260" r:id="rId5"/>
    <p:sldId id="264" r:id="rId6"/>
    <p:sldId id="271" r:id="rId7"/>
    <p:sldId id="272" r:id="rId8"/>
    <p:sldId id="266" r:id="rId9"/>
    <p:sldId id="284" r:id="rId10"/>
    <p:sldId id="278" r:id="rId11"/>
    <p:sldId id="280" r:id="rId12"/>
    <p:sldId id="281" r:id="rId13"/>
    <p:sldId id="269" r:id="rId14"/>
    <p:sldId id="270" r:id="rId15"/>
    <p:sldId id="268" r:id="rId16"/>
    <p:sldId id="279" r:id="rId17"/>
    <p:sldId id="282" r:id="rId18"/>
    <p:sldId id="273" r:id="rId19"/>
    <p:sldId id="265" r:id="rId20"/>
    <p:sldId id="267" r:id="rId21"/>
    <p:sldId id="286" r:id="rId22"/>
    <p:sldId id="274" r:id="rId23"/>
    <p:sldId id="275" r:id="rId24"/>
    <p:sldId id="277" r:id="rId25"/>
    <p:sldId id="276" r:id="rId26"/>
    <p:sldId id="285" r:id="rId27"/>
    <p:sldId id="287" r:id="rId28"/>
    <p:sldId id="288" r:id="rId29"/>
  </p:sldIdLst>
  <p:sldSz cx="9144000" cy="6858000" type="screen4x3"/>
  <p:notesSz cx="6858000" cy="9144000"/>
  <p:custDataLst>
    <p:tags r:id="rId3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74A"/>
    <a:srgbClr val="3399FF"/>
    <a:srgbClr val="666699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84583" autoAdjust="0"/>
  </p:normalViewPr>
  <p:slideViewPr>
    <p:cSldViewPr>
      <p:cViewPr varScale="1">
        <p:scale>
          <a:sx n="62" d="100"/>
          <a:sy n="62" d="100"/>
        </p:scale>
        <p:origin x="98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98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919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виконання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завдань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учнів</a:t>
            </a:r>
            <a:r>
              <a:rPr lang="ru-RU" baseline="0" dirty="0" smtClean="0"/>
              <a:t> не </a:t>
            </a:r>
            <a:r>
              <a:rPr lang="ru-RU" baseline="0" dirty="0" err="1" smtClean="0"/>
              <a:t>полишають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гарний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настрій</a:t>
            </a:r>
            <a:r>
              <a:rPr lang="ru-RU" baseline="0" dirty="0" smtClean="0"/>
              <a:t> та </a:t>
            </a:r>
            <a:r>
              <a:rPr lang="ru-RU" baseline="0" dirty="0" err="1" smtClean="0"/>
              <a:t>почуття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гумору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170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581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                              </a:t>
            </a:r>
            <a:r>
              <a:rPr lang="ru-RU" dirty="0" err="1" smtClean="0"/>
              <a:t>Учні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уроків</a:t>
            </a:r>
            <a:r>
              <a:rPr lang="ru-RU" dirty="0" smtClean="0"/>
              <a:t>  </a:t>
            </a:r>
            <a:r>
              <a:rPr lang="ru-RU" dirty="0" err="1" smtClean="0"/>
              <a:t>вдосконалюють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навички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спілкування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із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дорослими</a:t>
            </a:r>
            <a:r>
              <a:rPr lang="ru-RU" baseline="0" dirty="0" smtClean="0"/>
              <a:t>, </a:t>
            </a:r>
            <a:r>
              <a:rPr lang="ru-RU" baseline="0" dirty="0" err="1" smtClean="0"/>
              <a:t>вчаться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вимірювати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артеріальний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тиск</a:t>
            </a:r>
            <a:r>
              <a:rPr lang="ru-RU" baseline="0" dirty="0" smtClean="0"/>
              <a:t>, </a:t>
            </a:r>
            <a:r>
              <a:rPr lang="ru-RU" baseline="0" dirty="0" err="1" smtClean="0"/>
              <a:t>відпрацьовують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навички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евакуації</a:t>
            </a:r>
            <a:r>
              <a:rPr lang="ru-RU" baseline="0" dirty="0" smtClean="0"/>
              <a:t> , </a:t>
            </a:r>
            <a:r>
              <a:rPr lang="ru-RU" baseline="0" dirty="0" err="1" smtClean="0"/>
              <a:t>тощо</a:t>
            </a:r>
            <a:r>
              <a:rPr lang="ru-RU" baseline="0" dirty="0" smtClean="0"/>
              <a:t>…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452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Використання</a:t>
            </a:r>
            <a:r>
              <a:rPr lang="ru-RU" dirty="0" smtClean="0"/>
              <a:t> ІКТ </a:t>
            </a:r>
            <a:r>
              <a:rPr lang="ru-RU" dirty="0" err="1" smtClean="0"/>
              <a:t>дає</a:t>
            </a:r>
            <a:r>
              <a:rPr lang="ru-RU" dirty="0" smtClean="0"/>
              <a:t> </a:t>
            </a:r>
            <a:r>
              <a:rPr lang="ru-RU" dirty="0" err="1" smtClean="0"/>
              <a:t>можливість</a:t>
            </a:r>
            <a:r>
              <a:rPr lang="ru-RU" dirty="0" smtClean="0"/>
              <a:t> </a:t>
            </a:r>
            <a:r>
              <a:rPr lang="ru-RU" dirty="0" err="1" smtClean="0"/>
              <a:t>вдосконалити</a:t>
            </a:r>
            <a:r>
              <a:rPr lang="ru-RU" dirty="0" smtClean="0"/>
              <a:t> </a:t>
            </a:r>
            <a:r>
              <a:rPr lang="ru-RU" dirty="0" err="1" smtClean="0"/>
              <a:t>навички</a:t>
            </a:r>
            <a:r>
              <a:rPr lang="ru-RU" dirty="0" smtClean="0"/>
              <a:t> </a:t>
            </a:r>
            <a:r>
              <a:rPr lang="ru-RU" dirty="0" err="1" smtClean="0"/>
              <a:t>учнів</a:t>
            </a:r>
            <a:r>
              <a:rPr lang="ru-RU" dirty="0" smtClean="0"/>
              <a:t> </a:t>
            </a:r>
            <a:r>
              <a:rPr lang="ru-RU" dirty="0" err="1" smtClean="0"/>
              <a:t>працювати</a:t>
            </a:r>
            <a:r>
              <a:rPr lang="ru-RU" dirty="0" smtClean="0"/>
              <a:t> з </a:t>
            </a:r>
            <a:r>
              <a:rPr lang="ru-RU" dirty="0" err="1" smtClean="0"/>
              <a:t>різними</a:t>
            </a:r>
            <a:r>
              <a:rPr lang="ru-RU" dirty="0" smtClean="0"/>
              <a:t> </a:t>
            </a:r>
            <a:r>
              <a:rPr lang="ru-RU" dirty="0" err="1" smtClean="0"/>
              <a:t>джерелами</a:t>
            </a:r>
            <a:r>
              <a:rPr lang="ru-RU" dirty="0" smtClean="0"/>
              <a:t> </a:t>
            </a:r>
            <a:r>
              <a:rPr lang="ru-RU" dirty="0" err="1" smtClean="0"/>
              <a:t>інформації</a:t>
            </a:r>
            <a:r>
              <a:rPr lang="ru-RU" dirty="0" smtClean="0"/>
              <a:t>, </a:t>
            </a:r>
            <a:r>
              <a:rPr lang="ru-RU" dirty="0" err="1" smtClean="0"/>
              <a:t>урізноманітнити</a:t>
            </a:r>
            <a:r>
              <a:rPr lang="ru-RU" dirty="0" smtClean="0"/>
              <a:t> </a:t>
            </a:r>
            <a:r>
              <a:rPr lang="ru-RU" dirty="0" err="1" smtClean="0"/>
              <a:t>освітній</a:t>
            </a:r>
            <a:r>
              <a:rPr lang="ru-RU" dirty="0" smtClean="0"/>
              <a:t> </a:t>
            </a:r>
            <a:r>
              <a:rPr lang="ru-RU" dirty="0" err="1" smtClean="0"/>
              <a:t>процес</a:t>
            </a:r>
            <a:r>
              <a:rPr lang="ru-RU" dirty="0" smtClean="0"/>
              <a:t>, </a:t>
            </a:r>
            <a:r>
              <a:rPr lang="ru-RU" dirty="0" err="1" smtClean="0"/>
              <a:t>зацікавити</a:t>
            </a:r>
            <a:r>
              <a:rPr lang="ru-RU" dirty="0" smtClean="0"/>
              <a:t> </a:t>
            </a:r>
            <a:r>
              <a:rPr lang="ru-RU" dirty="0" err="1" smtClean="0"/>
              <a:t>учнів</a:t>
            </a:r>
            <a:r>
              <a:rPr lang="ru-RU" dirty="0" smtClean="0"/>
              <a:t> </a:t>
            </a:r>
            <a:r>
              <a:rPr lang="ru-RU" dirty="0" err="1" smtClean="0"/>
              <a:t>вивченням</a:t>
            </a:r>
            <a:r>
              <a:rPr lang="ru-RU" dirty="0" smtClean="0"/>
              <a:t> теми та </a:t>
            </a:r>
            <a:r>
              <a:rPr lang="ru-RU" dirty="0" err="1" smtClean="0"/>
              <a:t>ін</a:t>
            </a:r>
            <a:r>
              <a:rPr lang="ru-RU" dirty="0" smtClean="0"/>
              <a:t>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062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21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725144"/>
            <a:ext cx="7344816" cy="1440160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131840" y="292102"/>
            <a:ext cx="5832648" cy="104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3203848" y="1556792"/>
            <a:ext cx="5544616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292102"/>
            <a:ext cx="5832648" cy="104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03848" y="1556792"/>
            <a:ext cx="5544616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3933056"/>
            <a:ext cx="7272808" cy="2664296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Досвід</a:t>
            </a:r>
            <a:r>
              <a:rPr lang="ru-RU" dirty="0" smtClean="0"/>
              <a:t>  </a:t>
            </a:r>
            <a:r>
              <a:rPr lang="ru-RU" dirty="0" err="1" smtClean="0"/>
              <a:t>роботи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учителя основ </a:t>
            </a:r>
            <a:r>
              <a:rPr lang="ru-RU" dirty="0" err="1" smtClean="0"/>
              <a:t>здоров’я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err="1" smtClean="0"/>
              <a:t>Скальської</a:t>
            </a:r>
            <a:r>
              <a:rPr lang="ru-RU" dirty="0" smtClean="0"/>
              <a:t> </a:t>
            </a:r>
            <a:r>
              <a:rPr lang="ru-RU" dirty="0" err="1" smtClean="0"/>
              <a:t>гімназії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МИХАЙЛЮК </a:t>
            </a:r>
            <a:r>
              <a:rPr lang="ru-RU" dirty="0" smtClean="0"/>
              <a:t>АЛЛИ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676088" y="1772816"/>
            <a:ext cx="5360408" cy="40203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0"/>
            <a:ext cx="5832648" cy="1408706"/>
          </a:xfrm>
        </p:spPr>
        <p:txBody>
          <a:bodyPr>
            <a:normAutofit/>
          </a:bodyPr>
          <a:lstStyle/>
          <a:p>
            <a:r>
              <a:rPr lang="ru-RU" sz="3200" dirty="0" err="1" smtClean="0">
                <a:solidFill>
                  <a:srgbClr val="00B050"/>
                </a:solidFill>
              </a:rPr>
              <a:t>Із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задоволенням</a:t>
            </a:r>
            <a:r>
              <a:rPr lang="ru-RU" sz="3200" dirty="0" smtClean="0">
                <a:solidFill>
                  <a:srgbClr val="00B050"/>
                </a:solidFill>
              </a:rPr>
              <a:t>  </a:t>
            </a:r>
            <a:r>
              <a:rPr lang="ru-RU" sz="3200" dirty="0" err="1" smtClean="0">
                <a:solidFill>
                  <a:srgbClr val="00B050"/>
                </a:solidFill>
              </a:rPr>
              <a:t>учні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виконують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різні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види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робіт</a:t>
            </a:r>
            <a:endParaRPr lang="en-US" sz="3200" dirty="0">
              <a:solidFill>
                <a:srgbClr val="00B05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5400000">
            <a:off x="-429556" y="1931834"/>
            <a:ext cx="5304590" cy="397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9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t="27197" r="11102"/>
          <a:stretch/>
        </p:blipFill>
        <p:spPr>
          <a:xfrm>
            <a:off x="4211960" y="404664"/>
            <a:ext cx="4758012" cy="292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123728" y="3249083"/>
            <a:ext cx="4896544" cy="366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779912" y="0"/>
            <a:ext cx="5112568" cy="3373835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 smtClean="0">
                <a:solidFill>
                  <a:srgbClr val="00B050"/>
                </a:solidFill>
              </a:rPr>
              <a:t>Розгадування</a:t>
            </a:r>
            <a:r>
              <a:rPr lang="ru-RU" b="1" dirty="0" smtClean="0">
                <a:solidFill>
                  <a:srgbClr val="00B050"/>
                </a:solidFill>
              </a:rPr>
              <a:t> </a:t>
            </a:r>
            <a:r>
              <a:rPr lang="ru-RU" b="1" dirty="0" err="1" smtClean="0">
                <a:solidFill>
                  <a:srgbClr val="00B050"/>
                </a:solidFill>
              </a:rPr>
              <a:t>кросворду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364088" y="3861048"/>
            <a:ext cx="3600400" cy="64807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rgbClr val="00B050"/>
                </a:solidFill>
              </a:rPr>
              <a:t>Вправа</a:t>
            </a:r>
            <a:r>
              <a:rPr lang="ru-RU" sz="2400" dirty="0" smtClean="0">
                <a:solidFill>
                  <a:srgbClr val="00B050"/>
                </a:solidFill>
              </a:rPr>
              <a:t> «</a:t>
            </a:r>
            <a:r>
              <a:rPr lang="ru-RU" sz="2400" dirty="0" err="1" smtClean="0">
                <a:solidFill>
                  <a:srgbClr val="00B050"/>
                </a:solidFill>
              </a:rPr>
              <a:t>Шифрувальник</a:t>
            </a:r>
            <a:r>
              <a:rPr lang="ru-RU" dirty="0" smtClean="0">
                <a:solidFill>
                  <a:srgbClr val="00B050"/>
                </a:solidFill>
              </a:rPr>
              <a:t>» 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21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6918" t="8188" r="794" b="6156"/>
          <a:stretch/>
        </p:blipFill>
        <p:spPr>
          <a:xfrm>
            <a:off x="29814" y="3501008"/>
            <a:ext cx="5002865" cy="3482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692696"/>
            <a:ext cx="4419983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4139952" y="116632"/>
            <a:ext cx="4320480" cy="4093915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    </a:t>
            </a:r>
            <a:r>
              <a:rPr lang="ru-RU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Творче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завдання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2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292102"/>
            <a:ext cx="4680520" cy="1840754"/>
          </a:xfrm>
        </p:spPr>
        <p:txBody>
          <a:bodyPr>
            <a:normAutofit/>
          </a:bodyPr>
          <a:lstStyle/>
          <a:p>
            <a:r>
              <a:rPr lang="ru-RU" sz="3200" b="1" dirty="0" err="1" smtClean="0">
                <a:solidFill>
                  <a:srgbClr val="3399FF"/>
                </a:solidFill>
              </a:rPr>
              <a:t>Важливим</a:t>
            </a:r>
            <a:r>
              <a:rPr lang="ru-RU" sz="3200" b="1" dirty="0" smtClean="0">
                <a:solidFill>
                  <a:srgbClr val="3399FF"/>
                </a:solidFill>
              </a:rPr>
              <a:t> у </a:t>
            </a:r>
            <a:r>
              <a:rPr lang="ru-RU" sz="3200" b="1" dirty="0" err="1" smtClean="0">
                <a:solidFill>
                  <a:srgbClr val="3399FF"/>
                </a:solidFill>
              </a:rPr>
              <a:t>навчанні</a:t>
            </a:r>
            <a:r>
              <a:rPr lang="ru-RU" sz="3200" b="1" dirty="0" smtClean="0">
                <a:solidFill>
                  <a:srgbClr val="3399FF"/>
                </a:solidFill>
              </a:rPr>
              <a:t> є  </a:t>
            </a:r>
            <a:r>
              <a:rPr lang="ru-RU" sz="3200" b="1" dirty="0" err="1" smtClean="0">
                <a:solidFill>
                  <a:srgbClr val="3399FF"/>
                </a:solidFill>
              </a:rPr>
              <a:t>вміння</a:t>
            </a:r>
            <a:r>
              <a:rPr lang="ru-RU" sz="3200" b="1" dirty="0" smtClean="0">
                <a:solidFill>
                  <a:srgbClr val="3399FF"/>
                </a:solidFill>
              </a:rPr>
              <a:t> </a:t>
            </a:r>
            <a:r>
              <a:rPr lang="ru-RU" sz="3200" b="1" dirty="0" err="1" smtClean="0">
                <a:solidFill>
                  <a:srgbClr val="3399FF"/>
                </a:solidFill>
              </a:rPr>
              <a:t>застосовувати</a:t>
            </a:r>
            <a:r>
              <a:rPr lang="ru-RU" sz="3200" b="1" dirty="0" smtClean="0">
                <a:solidFill>
                  <a:srgbClr val="3399FF"/>
                </a:solidFill>
              </a:rPr>
              <a:t> </a:t>
            </a:r>
            <a:r>
              <a:rPr lang="ru-RU" sz="3200" b="1" dirty="0" err="1" smtClean="0">
                <a:solidFill>
                  <a:srgbClr val="3399FF"/>
                </a:solidFill>
              </a:rPr>
              <a:t>знання</a:t>
            </a:r>
            <a:r>
              <a:rPr lang="ru-RU" sz="3200" b="1" dirty="0" smtClean="0">
                <a:solidFill>
                  <a:srgbClr val="3399FF"/>
                </a:solidFill>
              </a:rPr>
              <a:t> на </a:t>
            </a:r>
            <a:r>
              <a:rPr lang="ru-RU" sz="3200" b="1" dirty="0" err="1" smtClean="0">
                <a:solidFill>
                  <a:srgbClr val="3399FF"/>
                </a:solidFill>
              </a:rPr>
              <a:t>практиці</a:t>
            </a:r>
            <a:endParaRPr lang="en-US" sz="3200" b="1" dirty="0">
              <a:solidFill>
                <a:srgbClr val="3399FF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18"/>
            <a:ext cx="4064000" cy="40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97" y="2636912"/>
            <a:ext cx="4692303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18897" t="-4574"/>
          <a:stretch/>
        </p:blipFill>
        <p:spPr>
          <a:xfrm rot="5400000">
            <a:off x="545749" y="2929271"/>
            <a:ext cx="3994540" cy="3862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200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3779658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3399FF"/>
                </a:solidFill>
              </a:rPr>
              <a:t>Виконання</a:t>
            </a:r>
            <a:r>
              <a:rPr lang="ru-RU" dirty="0" smtClean="0">
                <a:solidFill>
                  <a:srgbClr val="3399FF"/>
                </a:solidFill>
              </a:rPr>
              <a:t> </a:t>
            </a:r>
            <a:r>
              <a:rPr lang="ru-RU" dirty="0" err="1" smtClean="0">
                <a:solidFill>
                  <a:srgbClr val="3399FF"/>
                </a:solidFill>
              </a:rPr>
              <a:t>практичних</a:t>
            </a:r>
            <a:r>
              <a:rPr lang="ru-RU" dirty="0" smtClean="0">
                <a:solidFill>
                  <a:srgbClr val="3399FF"/>
                </a:solidFill>
              </a:rPr>
              <a:t> </a:t>
            </a:r>
            <a:r>
              <a:rPr lang="ru-RU" dirty="0" err="1" smtClean="0">
                <a:solidFill>
                  <a:srgbClr val="3399FF"/>
                </a:solidFill>
              </a:rPr>
              <a:t>завдань</a:t>
            </a:r>
            <a:endParaRPr lang="en-US" dirty="0">
              <a:solidFill>
                <a:srgbClr val="3399FF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848" y="908720"/>
            <a:ext cx="4361036" cy="3270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299988" y="1668288"/>
            <a:ext cx="3304459" cy="449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116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3399FF"/>
                </a:solidFill>
              </a:rPr>
              <a:t>Позаурочна</a:t>
            </a:r>
            <a:r>
              <a:rPr lang="ru-RU" dirty="0" smtClean="0">
                <a:solidFill>
                  <a:srgbClr val="3399FF"/>
                </a:solidFill>
              </a:rPr>
              <a:t> робота</a:t>
            </a:r>
            <a:endParaRPr lang="en-US" dirty="0">
              <a:solidFill>
                <a:srgbClr val="3399FF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953" y="2060848"/>
            <a:ext cx="5088566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844824"/>
            <a:ext cx="3348781" cy="4465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066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17237" b="3088"/>
          <a:stretch/>
        </p:blipFill>
        <p:spPr>
          <a:xfrm>
            <a:off x="3770849" y="116632"/>
            <a:ext cx="5373151" cy="4718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4" y="2564904"/>
            <a:ext cx="5472608" cy="4104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771800" y="692696"/>
            <a:ext cx="223224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Учасники</a:t>
            </a:r>
            <a:r>
              <a:rPr lang="ru-RU" dirty="0" smtClean="0"/>
              <a:t> </a:t>
            </a:r>
            <a:r>
              <a:rPr lang="ru-RU" dirty="0" err="1" smtClean="0"/>
              <a:t>тренінгу</a:t>
            </a:r>
            <a:r>
              <a:rPr lang="ru-RU" dirty="0" smtClean="0"/>
              <a:t> «</a:t>
            </a:r>
            <a:r>
              <a:rPr lang="ru-RU" dirty="0" err="1" smtClean="0"/>
              <a:t>Здоров</a:t>
            </a:r>
            <a:r>
              <a:rPr lang="ru-RU" dirty="0" err="1" smtClean="0">
                <a:latin typeface="Century Gothic" panose="020B0502020202020204" pitchFamily="34" charset="0"/>
              </a:rPr>
              <a:t>’</a:t>
            </a:r>
            <a:r>
              <a:rPr lang="ru-RU" dirty="0" err="1" smtClean="0"/>
              <a:t>я</a:t>
            </a:r>
            <a:r>
              <a:rPr lang="ru-RU" dirty="0" smtClean="0"/>
              <a:t> – </a:t>
            </a:r>
            <a:r>
              <a:rPr lang="ru-RU" dirty="0" err="1" smtClean="0"/>
              <a:t>понад</a:t>
            </a:r>
            <a:r>
              <a:rPr lang="ru-RU" dirty="0" smtClean="0"/>
              <a:t> усе»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38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95" y="476672"/>
            <a:ext cx="4078577" cy="30543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</a:t>
            </a:r>
            <a:r>
              <a:rPr lang="ru-RU" dirty="0" err="1" smtClean="0">
                <a:solidFill>
                  <a:srgbClr val="3399FF"/>
                </a:solidFill>
              </a:rPr>
              <a:t>Використання</a:t>
            </a:r>
            <a:r>
              <a:rPr lang="ru-RU" dirty="0" smtClean="0">
                <a:solidFill>
                  <a:srgbClr val="3399FF"/>
                </a:solidFill>
              </a:rPr>
              <a:t> ІКТ</a:t>
            </a:r>
            <a:endParaRPr lang="en-US" dirty="0">
              <a:solidFill>
                <a:srgbClr val="3399FF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51520" y="3501008"/>
            <a:ext cx="4061056" cy="304579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499992" y="2204864"/>
            <a:ext cx="4459916" cy="334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9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3399FF"/>
                </a:solidFill>
              </a:rPr>
              <a:t>Дистанційне</a:t>
            </a:r>
            <a:r>
              <a:rPr lang="ru-RU" dirty="0" smtClean="0">
                <a:solidFill>
                  <a:srgbClr val="3399FF"/>
                </a:solidFill>
              </a:rPr>
              <a:t> </a:t>
            </a:r>
            <a:r>
              <a:rPr lang="ru-RU" dirty="0" err="1" smtClean="0">
                <a:solidFill>
                  <a:srgbClr val="3399FF"/>
                </a:solidFill>
              </a:rPr>
              <a:t>навчання</a:t>
            </a:r>
            <a:endParaRPr lang="en-US" dirty="0">
              <a:solidFill>
                <a:srgbClr val="3399FF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" t="15596" r="-262"/>
          <a:stretch/>
        </p:blipFill>
        <p:spPr>
          <a:xfrm>
            <a:off x="0" y="1340768"/>
            <a:ext cx="5286962" cy="33380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6000" t="14237" r="-3628"/>
          <a:stretch/>
        </p:blipFill>
        <p:spPr>
          <a:xfrm>
            <a:off x="4283968" y="4365104"/>
            <a:ext cx="3783681" cy="2492896"/>
          </a:xfrm>
          <a:prstGeom prst="rect">
            <a:avLst/>
          </a:prstGeom>
        </p:spPr>
      </p:pic>
      <p:sp>
        <p:nvSpPr>
          <p:cNvPr id="10" name="Объект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3399FF"/>
                </a:solidFill>
              </a:rPr>
              <a:t>       </a:t>
            </a:r>
            <a:r>
              <a:rPr lang="ru-RU" b="1" dirty="0" err="1" smtClean="0">
                <a:solidFill>
                  <a:srgbClr val="3399FF"/>
                </a:solidFill>
              </a:rPr>
              <a:t>Відеозустрічі</a:t>
            </a:r>
            <a:r>
              <a:rPr lang="ru-RU" b="1" dirty="0" smtClean="0">
                <a:solidFill>
                  <a:srgbClr val="3399FF"/>
                </a:solidFill>
              </a:rPr>
              <a:t> з </a:t>
            </a:r>
            <a:r>
              <a:rPr lang="ru-RU" b="1" dirty="0" err="1" smtClean="0">
                <a:solidFill>
                  <a:srgbClr val="3399FF"/>
                </a:solidFill>
              </a:rPr>
              <a:t>учнями</a:t>
            </a:r>
            <a:endParaRPr lang="en-US" b="1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3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292102"/>
            <a:ext cx="6192688" cy="1048666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Ділюсь</a:t>
            </a:r>
            <a:r>
              <a:rPr lang="ru-RU" dirty="0" smtClean="0"/>
              <a:t> </a:t>
            </a:r>
            <a:r>
              <a:rPr lang="ru-RU" dirty="0" err="1" smtClean="0"/>
              <a:t>досвідом</a:t>
            </a:r>
            <a:r>
              <a:rPr lang="ru-RU" dirty="0" smtClean="0"/>
              <a:t> </a:t>
            </a:r>
            <a:r>
              <a:rPr lang="ru-RU" dirty="0" err="1" smtClean="0"/>
              <a:t>роботи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колегами</a:t>
            </a:r>
            <a:r>
              <a:rPr lang="ru-RU" dirty="0" smtClean="0"/>
              <a:t> </a:t>
            </a:r>
            <a:r>
              <a:rPr lang="ru-RU" dirty="0" err="1" smtClean="0"/>
              <a:t>школи</a:t>
            </a:r>
            <a:r>
              <a:rPr lang="ru-RU" dirty="0" smtClean="0"/>
              <a:t> та  району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628800"/>
            <a:ext cx="6552728" cy="5242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824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Біографічні</a:t>
            </a:r>
            <a:r>
              <a:rPr lang="ru-RU" dirty="0" smtClean="0"/>
              <a:t> </a:t>
            </a:r>
            <a:r>
              <a:rPr lang="ru-RU" dirty="0" err="1" smtClean="0"/>
              <a:t>дані</a:t>
            </a:r>
            <a:endParaRPr lang="ru-RU" dirty="0"/>
          </a:p>
        </p:txBody>
      </p:sp>
      <p:sp>
        <p:nvSpPr>
          <p:cNvPr id="24" name="Line 253"/>
          <p:cNvSpPr>
            <a:spLocks noChangeShapeType="1"/>
          </p:cNvSpPr>
          <p:nvPr/>
        </p:nvSpPr>
        <p:spPr bwMode="gray">
          <a:xfrm>
            <a:off x="4019872" y="4845889"/>
            <a:ext cx="4800600" cy="0"/>
          </a:xfrm>
          <a:prstGeom prst="line">
            <a:avLst/>
          </a:prstGeom>
          <a:noFill/>
          <a:ln w="25400">
            <a:solidFill>
              <a:schemeClr val="accent1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25" name="Rectangle 254"/>
          <p:cNvSpPr>
            <a:spLocks noChangeArrowheads="1"/>
          </p:cNvSpPr>
          <p:nvPr/>
        </p:nvSpPr>
        <p:spPr bwMode="gray">
          <a:xfrm rot="3419336">
            <a:off x="3735709" y="4269627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6" name="Text Box 255"/>
          <p:cNvSpPr txBox="1">
            <a:spLocks noChangeArrowheads="1"/>
          </p:cNvSpPr>
          <p:nvPr/>
        </p:nvSpPr>
        <p:spPr bwMode="gray">
          <a:xfrm>
            <a:off x="3791272" y="4312489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27" name="Line 256"/>
          <p:cNvSpPr>
            <a:spLocks noChangeShapeType="1"/>
          </p:cNvSpPr>
          <p:nvPr/>
        </p:nvSpPr>
        <p:spPr bwMode="gray">
          <a:xfrm>
            <a:off x="4019872" y="2331289"/>
            <a:ext cx="4800600" cy="0"/>
          </a:xfrm>
          <a:prstGeom prst="line">
            <a:avLst/>
          </a:prstGeom>
          <a:noFill/>
          <a:ln w="25400">
            <a:solidFill>
              <a:schemeClr val="accent1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28" name="Rectangle 257"/>
          <p:cNvSpPr>
            <a:spLocks noChangeArrowheads="1"/>
          </p:cNvSpPr>
          <p:nvPr/>
        </p:nvSpPr>
        <p:spPr bwMode="gray">
          <a:xfrm rot="3419336">
            <a:off x="3663701" y="1755027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29" name="Text Box 258"/>
          <p:cNvSpPr txBox="1">
            <a:spLocks noChangeArrowheads="1"/>
          </p:cNvSpPr>
          <p:nvPr/>
        </p:nvSpPr>
        <p:spPr bwMode="gray">
          <a:xfrm>
            <a:off x="4283968" y="1772816"/>
            <a:ext cx="495321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Народилася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27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жовтня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1971 року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30" name="Text Box 259"/>
          <p:cNvSpPr txBox="1">
            <a:spLocks noChangeArrowheads="1"/>
          </p:cNvSpPr>
          <p:nvPr/>
        </p:nvSpPr>
        <p:spPr bwMode="gray">
          <a:xfrm>
            <a:off x="3791272" y="1797889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31" name="Line 260"/>
          <p:cNvSpPr>
            <a:spLocks noChangeShapeType="1"/>
          </p:cNvSpPr>
          <p:nvPr/>
        </p:nvSpPr>
        <p:spPr bwMode="gray">
          <a:xfrm>
            <a:off x="4019872" y="3169489"/>
            <a:ext cx="4800600" cy="0"/>
          </a:xfrm>
          <a:prstGeom prst="line">
            <a:avLst/>
          </a:prstGeom>
          <a:noFill/>
          <a:ln w="25400">
            <a:solidFill>
              <a:schemeClr val="accent1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32" name="Rectangle 261"/>
          <p:cNvSpPr>
            <a:spLocks noChangeArrowheads="1"/>
          </p:cNvSpPr>
          <p:nvPr/>
        </p:nvSpPr>
        <p:spPr bwMode="gray">
          <a:xfrm rot="3419336">
            <a:off x="3735709" y="2593227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gray">
          <a:xfrm>
            <a:off x="3791272" y="2636089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34" name="Line 263"/>
          <p:cNvSpPr>
            <a:spLocks noChangeShapeType="1"/>
          </p:cNvSpPr>
          <p:nvPr/>
        </p:nvSpPr>
        <p:spPr bwMode="gray">
          <a:xfrm>
            <a:off x="4021460" y="4006102"/>
            <a:ext cx="4799012" cy="1587"/>
          </a:xfrm>
          <a:prstGeom prst="line">
            <a:avLst/>
          </a:prstGeom>
          <a:noFill/>
          <a:ln w="25400">
            <a:solidFill>
              <a:schemeClr val="accent1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35" name="Rectangle 264"/>
          <p:cNvSpPr>
            <a:spLocks noChangeArrowheads="1"/>
          </p:cNvSpPr>
          <p:nvPr/>
        </p:nvSpPr>
        <p:spPr bwMode="gray">
          <a:xfrm rot="3419336">
            <a:off x="3735709" y="3431427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6" name="Text Box 265"/>
          <p:cNvSpPr txBox="1">
            <a:spLocks noChangeArrowheads="1"/>
          </p:cNvSpPr>
          <p:nvPr/>
        </p:nvSpPr>
        <p:spPr bwMode="gray">
          <a:xfrm>
            <a:off x="3791272" y="3474289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37" name="Line 266"/>
          <p:cNvSpPr>
            <a:spLocks noChangeShapeType="1"/>
          </p:cNvSpPr>
          <p:nvPr/>
        </p:nvSpPr>
        <p:spPr bwMode="gray">
          <a:xfrm>
            <a:off x="4019872" y="5706314"/>
            <a:ext cx="4800600" cy="0"/>
          </a:xfrm>
          <a:prstGeom prst="line">
            <a:avLst/>
          </a:prstGeom>
          <a:noFill/>
          <a:ln w="25400">
            <a:solidFill>
              <a:schemeClr val="accent1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38" name="Rectangle 267"/>
          <p:cNvSpPr>
            <a:spLocks noChangeArrowheads="1"/>
          </p:cNvSpPr>
          <p:nvPr/>
        </p:nvSpPr>
        <p:spPr bwMode="ltGray">
          <a:xfrm rot="3419336">
            <a:off x="3735709" y="5130052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9" name="Text Box 268"/>
          <p:cNvSpPr txBox="1">
            <a:spLocks noChangeArrowheads="1"/>
          </p:cNvSpPr>
          <p:nvPr/>
        </p:nvSpPr>
        <p:spPr bwMode="gray">
          <a:xfrm>
            <a:off x="3791272" y="5172914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5</a:t>
            </a:r>
          </a:p>
        </p:txBody>
      </p:sp>
      <p:sp>
        <p:nvSpPr>
          <p:cNvPr id="40" name="Text Box 269"/>
          <p:cNvSpPr txBox="1">
            <a:spLocks noChangeArrowheads="1"/>
          </p:cNvSpPr>
          <p:nvPr/>
        </p:nvSpPr>
        <p:spPr bwMode="gray">
          <a:xfrm>
            <a:off x="4427984" y="2348880"/>
            <a:ext cx="399821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Закінчила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ВПУ в 1999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році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41" name="Text Box 270"/>
          <p:cNvSpPr txBox="1">
            <a:spLocks noChangeArrowheads="1"/>
          </p:cNvSpPr>
          <p:nvPr/>
        </p:nvSpPr>
        <p:spPr bwMode="gray">
          <a:xfrm>
            <a:off x="4860032" y="3212976"/>
            <a:ext cx="4433393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Розпочала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трудову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діяльність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eaLnBrk="0" hangingPunct="0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в 1991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році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42" name="Text Box 271"/>
          <p:cNvSpPr txBox="1">
            <a:spLocks noChangeArrowheads="1"/>
          </p:cNvSpPr>
          <p:nvPr/>
        </p:nvSpPr>
        <p:spPr bwMode="gray">
          <a:xfrm>
            <a:off x="4932040" y="4077072"/>
            <a:ext cx="317933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З 1999 року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працюю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</a:p>
          <a:p>
            <a:pPr eaLnBrk="0" hangingPunct="0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учителем 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43" name="Text Box 272"/>
          <p:cNvSpPr txBox="1">
            <a:spLocks noChangeArrowheads="1"/>
          </p:cNvSpPr>
          <p:nvPr/>
        </p:nvSpPr>
        <p:spPr bwMode="gray">
          <a:xfrm>
            <a:off x="4860032" y="5085184"/>
            <a:ext cx="352102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Атестована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в 2021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році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6052"/>
          <a:stretch/>
        </p:blipFill>
        <p:spPr>
          <a:xfrm rot="5096624">
            <a:off x="-509376" y="1134972"/>
            <a:ext cx="4818847" cy="3395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Відкритий</a:t>
            </a:r>
            <a:r>
              <a:rPr lang="ru-RU" dirty="0" smtClean="0"/>
              <a:t> урок в </a:t>
            </a:r>
            <a:r>
              <a:rPr lang="ru-RU" dirty="0" smtClean="0"/>
              <a:t>5 </a:t>
            </a:r>
            <a:r>
              <a:rPr lang="ru-RU" dirty="0" err="1" smtClean="0"/>
              <a:t>класі</a:t>
            </a: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55933"/>
            <a:ext cx="7345065" cy="5508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217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Освітній</a:t>
            </a:r>
            <a:r>
              <a:rPr lang="ru-RU" dirty="0" smtClean="0"/>
              <a:t> </a:t>
            </a:r>
            <a:r>
              <a:rPr lang="ru-RU" dirty="0" err="1" smtClean="0"/>
              <a:t>проєкт</a:t>
            </a:r>
            <a:r>
              <a:rPr lang="ru-RU" dirty="0" smtClean="0"/>
              <a:t> «На урок»</a:t>
            </a: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92" t="4771" r="7182" b="7411"/>
          <a:stretch/>
        </p:blipFill>
        <p:spPr>
          <a:xfrm>
            <a:off x="4211960" y="1340768"/>
            <a:ext cx="3493196" cy="5073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424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3399FF"/>
                </a:solidFill>
              </a:rPr>
              <a:t>Залучаю до </a:t>
            </a:r>
            <a:r>
              <a:rPr lang="ru-RU" dirty="0" err="1" smtClean="0">
                <a:solidFill>
                  <a:srgbClr val="3399FF"/>
                </a:solidFill>
              </a:rPr>
              <a:t>роботи</a:t>
            </a:r>
            <a:r>
              <a:rPr lang="ru-RU" dirty="0" smtClean="0">
                <a:solidFill>
                  <a:srgbClr val="3399FF"/>
                </a:solidFill>
              </a:rPr>
              <a:t> і </a:t>
            </a:r>
            <a:r>
              <a:rPr lang="ru-RU" dirty="0" err="1" smtClean="0">
                <a:solidFill>
                  <a:srgbClr val="3399FF"/>
                </a:solidFill>
              </a:rPr>
              <a:t>батьків</a:t>
            </a:r>
            <a:endParaRPr lang="en-US" dirty="0">
              <a:solidFill>
                <a:srgbClr val="3399FF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70" r="19613" b="-1"/>
          <a:stretch/>
        </p:blipFill>
        <p:spPr>
          <a:xfrm>
            <a:off x="2987824" y="1439686"/>
            <a:ext cx="5639971" cy="5418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329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39752" y="292102"/>
            <a:ext cx="6624736" cy="6233242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sz="3600" dirty="0"/>
              <a:t>При </a:t>
            </a:r>
            <a:r>
              <a:rPr lang="ru-RU" sz="3600" dirty="0" err="1" smtClean="0"/>
              <a:t>партнерстві</a:t>
            </a:r>
            <a:r>
              <a:rPr lang="ru-RU" sz="3600" dirty="0" smtClean="0"/>
              <a:t> </a:t>
            </a:r>
            <a:r>
              <a:rPr lang="ru-RU" sz="3600" dirty="0" err="1"/>
              <a:t>всіх</a:t>
            </a:r>
            <a:r>
              <a:rPr lang="ru-RU" sz="3600" dirty="0"/>
              <a:t> </a:t>
            </a:r>
            <a:br>
              <a:rPr lang="ru-RU" sz="3600" dirty="0"/>
            </a:br>
            <a:r>
              <a:rPr lang="ru-RU" sz="3600" dirty="0" err="1"/>
              <a:t>учасників</a:t>
            </a:r>
            <a:r>
              <a:rPr lang="ru-RU" sz="3600" dirty="0"/>
              <a:t> </a:t>
            </a:r>
            <a:r>
              <a:rPr lang="ru-RU" sz="3600" dirty="0" err="1" smtClean="0"/>
              <a:t>освітнього</a:t>
            </a:r>
            <a:r>
              <a:rPr lang="ru-RU" sz="3600" dirty="0" smtClean="0"/>
              <a:t> 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err="1" smtClean="0"/>
              <a:t>процесу</a:t>
            </a:r>
            <a:r>
              <a:rPr lang="ru-RU" sz="3600" dirty="0" smtClean="0"/>
              <a:t>, </a:t>
            </a:r>
            <a:r>
              <a:rPr lang="ru-RU" sz="3600" dirty="0" err="1" smtClean="0"/>
              <a:t>застосуванні</a:t>
            </a:r>
            <a:r>
              <a:rPr lang="ru-RU" sz="3600" dirty="0" smtClean="0"/>
              <a:t> ІКТ,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 </a:t>
            </a:r>
            <a:r>
              <a:rPr lang="ru-RU" sz="3600" dirty="0" err="1"/>
              <a:t>інтерактивних</a:t>
            </a:r>
            <a:r>
              <a:rPr lang="ru-RU" sz="3600" dirty="0"/>
              <a:t> </a:t>
            </a:r>
            <a:r>
              <a:rPr lang="ru-RU" sz="3600" dirty="0" err="1" smtClean="0"/>
              <a:t>вправ</a:t>
            </a:r>
            <a:r>
              <a:rPr lang="ru-RU" sz="3600" dirty="0" smtClean="0"/>
              <a:t>, </a:t>
            </a:r>
            <a:r>
              <a:rPr lang="ru-RU" sz="3600" dirty="0" err="1" smtClean="0"/>
              <a:t>іновацій</a:t>
            </a:r>
            <a:r>
              <a:rPr lang="ru-RU" sz="3600" dirty="0" smtClean="0"/>
              <a:t> 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err="1" smtClean="0"/>
              <a:t>забезпечую</a:t>
            </a:r>
            <a:r>
              <a:rPr lang="ru-RU" sz="3600" dirty="0" smtClean="0"/>
              <a:t> </a:t>
            </a:r>
            <a:r>
              <a:rPr lang="ru-RU" sz="3600" dirty="0" err="1" smtClean="0"/>
              <a:t>компетентнісне</a:t>
            </a:r>
            <a:r>
              <a:rPr lang="ru-RU" sz="3600" dirty="0" smtClean="0"/>
              <a:t> </a:t>
            </a:r>
            <a:r>
              <a:rPr lang="ru-RU" sz="3600" dirty="0" err="1" smtClean="0"/>
              <a:t>навчання</a:t>
            </a:r>
            <a:r>
              <a:rPr lang="ru-RU" sz="3600" dirty="0" smtClean="0"/>
              <a:t>.</a:t>
            </a:r>
            <a:r>
              <a:rPr lang="ru-RU" sz="3600" dirty="0"/>
              <a:t/>
            </a:r>
            <a:br>
              <a:rPr lang="ru-RU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5042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12675"/>
            <a:ext cx="5832648" cy="1048666"/>
          </a:xfrm>
        </p:spPr>
        <p:txBody>
          <a:bodyPr/>
          <a:lstStyle/>
          <a:p>
            <a:r>
              <a:rPr lang="ru-RU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Досягнення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ru-RU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учнів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2019 </a:t>
            </a:r>
            <a:r>
              <a:rPr lang="ru-RU" dirty="0" err="1" smtClean="0"/>
              <a:t>рік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2020 </a:t>
            </a:r>
            <a:r>
              <a:rPr lang="ru-RU" dirty="0" err="1" smtClean="0"/>
              <a:t>рік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8720"/>
            <a:ext cx="8563610" cy="5686772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755576" y="1628800"/>
            <a:ext cx="7560840" cy="40324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rgbClr val="FFFF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2019 </a:t>
            </a:r>
            <a:r>
              <a:rPr lang="ru-RU" sz="2800" b="1" dirty="0" err="1" smtClean="0">
                <a:solidFill>
                  <a:srgbClr val="FFFF00"/>
                </a:solidFill>
              </a:rPr>
              <a:t>рік</a:t>
            </a:r>
            <a:r>
              <a:rPr lang="ru-RU" sz="2800" b="1" dirty="0" smtClean="0">
                <a:solidFill>
                  <a:srgbClr val="FFFF00"/>
                </a:solidFill>
              </a:rPr>
              <a:t>  - І </a:t>
            </a:r>
            <a:r>
              <a:rPr lang="ru-RU" sz="2800" b="1" dirty="0" err="1" smtClean="0">
                <a:solidFill>
                  <a:srgbClr val="FFFF00"/>
                </a:solidFill>
              </a:rPr>
              <a:t>місце</a:t>
            </a:r>
            <a:r>
              <a:rPr lang="ru-RU" sz="2800" b="1" dirty="0" smtClean="0">
                <a:solidFill>
                  <a:srgbClr val="FFFF00"/>
                </a:solidFill>
              </a:rPr>
              <a:t>  в районному  та ІІ </a:t>
            </a:r>
            <a:r>
              <a:rPr lang="ru-RU" sz="2800" b="1" dirty="0" err="1" smtClean="0">
                <a:solidFill>
                  <a:srgbClr val="FFFF00"/>
                </a:solidFill>
              </a:rPr>
              <a:t>місце</a:t>
            </a:r>
            <a:r>
              <a:rPr lang="ru-RU" sz="2800" b="1" dirty="0" smtClean="0">
                <a:solidFill>
                  <a:srgbClr val="FFFF00"/>
                </a:solidFill>
              </a:rPr>
              <a:t>  в </a:t>
            </a:r>
            <a:r>
              <a:rPr lang="ru-RU" sz="2800" b="1" dirty="0" err="1" smtClean="0">
                <a:solidFill>
                  <a:srgbClr val="FFFF00"/>
                </a:solidFill>
              </a:rPr>
              <a:t>обласному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етапі</a:t>
            </a:r>
            <a:r>
              <a:rPr lang="ru-RU" sz="2800" b="1" dirty="0" smtClean="0">
                <a:solidFill>
                  <a:srgbClr val="FFFF00"/>
                </a:solidFill>
              </a:rPr>
              <a:t> конкурсу «Молодь за здоровий </a:t>
            </a:r>
            <a:r>
              <a:rPr lang="ru-RU" sz="2800" b="1" dirty="0" err="1" smtClean="0">
                <a:solidFill>
                  <a:srgbClr val="FFFF00"/>
                </a:solidFill>
              </a:rPr>
              <a:t>спосіб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життя</a:t>
            </a:r>
            <a:r>
              <a:rPr lang="ru-RU" sz="2800" b="1" dirty="0" smtClean="0">
                <a:solidFill>
                  <a:srgbClr val="FFFF00"/>
                </a:solidFill>
              </a:rPr>
              <a:t>»  (</a:t>
            </a:r>
            <a:r>
              <a:rPr lang="ru-RU" sz="2800" b="1" dirty="0" err="1" smtClean="0">
                <a:solidFill>
                  <a:srgbClr val="FFFF00"/>
                </a:solidFill>
              </a:rPr>
              <a:t>захист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науково</a:t>
            </a:r>
            <a:r>
              <a:rPr lang="ru-RU" sz="2800" b="1" dirty="0" smtClean="0">
                <a:solidFill>
                  <a:srgbClr val="FFFF00"/>
                </a:solidFill>
              </a:rPr>
              <a:t> –</a:t>
            </a:r>
            <a:r>
              <a:rPr lang="ru-RU" sz="2800" b="1" dirty="0" err="1" smtClean="0">
                <a:solidFill>
                  <a:srgbClr val="FFFF00"/>
                </a:solidFill>
              </a:rPr>
              <a:t>практичних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робіт</a:t>
            </a:r>
            <a:r>
              <a:rPr lang="ru-RU" sz="2800" b="1" dirty="0" smtClean="0">
                <a:solidFill>
                  <a:srgbClr val="FFFF00"/>
                </a:solidFill>
              </a:rPr>
              <a:t>).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2020рік  </a:t>
            </a:r>
            <a:r>
              <a:rPr lang="ru-RU" sz="2800" b="1" dirty="0">
                <a:solidFill>
                  <a:srgbClr val="FFFF00"/>
                </a:solidFill>
              </a:rPr>
              <a:t>- І </a:t>
            </a:r>
            <a:r>
              <a:rPr lang="ru-RU" sz="2800" b="1" dirty="0" err="1">
                <a:solidFill>
                  <a:srgbClr val="FFFF00"/>
                </a:solidFill>
              </a:rPr>
              <a:t>місце</a:t>
            </a:r>
            <a:r>
              <a:rPr lang="ru-RU" sz="2800" b="1" dirty="0">
                <a:solidFill>
                  <a:srgbClr val="FFFF00"/>
                </a:solidFill>
              </a:rPr>
              <a:t>  в районному  </a:t>
            </a:r>
            <a:r>
              <a:rPr lang="ru-RU" sz="2800" b="1" dirty="0" smtClean="0">
                <a:solidFill>
                  <a:srgbClr val="FFFF00"/>
                </a:solidFill>
              </a:rPr>
              <a:t>та ІІ </a:t>
            </a:r>
            <a:r>
              <a:rPr lang="ru-RU" sz="2800" b="1" dirty="0" err="1" smtClean="0">
                <a:solidFill>
                  <a:srgbClr val="FFFF00"/>
                </a:solidFill>
              </a:rPr>
              <a:t>місце</a:t>
            </a:r>
            <a:r>
              <a:rPr lang="ru-RU" sz="2800" b="1" dirty="0" smtClean="0">
                <a:solidFill>
                  <a:srgbClr val="FFFF00"/>
                </a:solidFill>
              </a:rPr>
              <a:t>  </a:t>
            </a:r>
            <a:r>
              <a:rPr lang="ru-RU" sz="2800" b="1" dirty="0">
                <a:solidFill>
                  <a:srgbClr val="FFFF00"/>
                </a:solidFill>
              </a:rPr>
              <a:t>в </a:t>
            </a:r>
            <a:r>
              <a:rPr lang="ru-RU" sz="2800" b="1" dirty="0" err="1">
                <a:solidFill>
                  <a:srgbClr val="FFFF00"/>
                </a:solidFill>
              </a:rPr>
              <a:t>обласному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етапі</a:t>
            </a:r>
            <a:r>
              <a:rPr lang="ru-RU" sz="2800" b="1" dirty="0">
                <a:solidFill>
                  <a:srgbClr val="FFFF00"/>
                </a:solidFill>
              </a:rPr>
              <a:t> конкурсу «Молодь за здоровий </a:t>
            </a:r>
            <a:r>
              <a:rPr lang="ru-RU" sz="2800" b="1" dirty="0" err="1">
                <a:solidFill>
                  <a:srgbClr val="FFFF00"/>
                </a:solidFill>
              </a:rPr>
              <a:t>спосіб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життя</a:t>
            </a:r>
            <a:r>
              <a:rPr lang="ru-RU" sz="2800" b="1" dirty="0">
                <a:solidFill>
                  <a:srgbClr val="FFFF00"/>
                </a:solidFill>
              </a:rPr>
              <a:t>»  (</a:t>
            </a:r>
            <a:r>
              <a:rPr lang="ru-RU" sz="2800" b="1" dirty="0" err="1">
                <a:solidFill>
                  <a:srgbClr val="FFFF00"/>
                </a:solidFill>
              </a:rPr>
              <a:t>захист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науково</a:t>
            </a:r>
            <a:r>
              <a:rPr lang="ru-RU" sz="2800" b="1" dirty="0">
                <a:solidFill>
                  <a:srgbClr val="FFFF00"/>
                </a:solidFill>
              </a:rPr>
              <a:t> –</a:t>
            </a:r>
            <a:r>
              <a:rPr lang="ru-RU" sz="2800" b="1" dirty="0" err="1">
                <a:solidFill>
                  <a:srgbClr val="FFFF00"/>
                </a:solidFill>
              </a:rPr>
              <a:t>практичних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робіт</a:t>
            </a:r>
            <a:r>
              <a:rPr lang="ru-RU" sz="2800" b="1" dirty="0" smtClean="0">
                <a:solidFill>
                  <a:srgbClr val="FFFF00"/>
                </a:solidFill>
              </a:rPr>
              <a:t>).</a:t>
            </a:r>
            <a:endParaRPr lang="ru-RU" sz="2800" b="1" dirty="0">
              <a:solidFill>
                <a:srgbClr val="FFFF00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47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Відгуки</a:t>
            </a:r>
            <a:r>
              <a:rPr lang="ru-RU" dirty="0" smtClean="0"/>
              <a:t> </a:t>
            </a:r>
            <a:r>
              <a:rPr lang="ru-RU" dirty="0" err="1" smtClean="0"/>
              <a:t>учнів</a:t>
            </a:r>
            <a:r>
              <a:rPr lang="ru-RU" dirty="0" smtClean="0"/>
              <a:t>: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980728"/>
            <a:ext cx="4863856" cy="40498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794" y="2780928"/>
            <a:ext cx="5436096" cy="369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4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924944"/>
            <a:ext cx="5832648" cy="10486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Переконана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результату в </a:t>
            </a:r>
            <a:r>
              <a:rPr lang="ru-RU" dirty="0" err="1" smtClean="0"/>
              <a:t>освітньому</a:t>
            </a:r>
            <a:r>
              <a:rPr lang="ru-RU" dirty="0" smtClean="0"/>
              <a:t> </a:t>
            </a:r>
            <a:r>
              <a:rPr lang="ru-RU" dirty="0" err="1" smtClean="0"/>
              <a:t>процесі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досягти</a:t>
            </a:r>
            <a:r>
              <a:rPr lang="ru-RU" dirty="0" smtClean="0"/>
              <a:t> за </a:t>
            </a:r>
            <a:r>
              <a:rPr lang="ru-RU" dirty="0" err="1" smtClean="0"/>
              <a:t>трьох</a:t>
            </a:r>
            <a:r>
              <a:rPr lang="ru-RU" dirty="0" smtClean="0"/>
              <a:t> умов:</a:t>
            </a:r>
            <a:br>
              <a:rPr lang="ru-RU" dirty="0" smtClean="0"/>
            </a:br>
            <a:r>
              <a:rPr lang="ru-RU" dirty="0" smtClean="0"/>
              <a:t>- </a:t>
            </a:r>
            <a:r>
              <a:rPr lang="ru-RU" dirty="0" err="1" smtClean="0"/>
              <a:t>професіоналізм</a:t>
            </a:r>
            <a:r>
              <a:rPr lang="ru-RU" dirty="0" smtClean="0"/>
              <a:t> </a:t>
            </a:r>
            <a:r>
              <a:rPr lang="ru-RU" dirty="0" err="1" smtClean="0"/>
              <a:t>вчителя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-</a:t>
            </a:r>
            <a:r>
              <a:rPr lang="ru-RU" dirty="0" err="1" smtClean="0"/>
              <a:t>прагнення</a:t>
            </a:r>
            <a:r>
              <a:rPr lang="ru-RU" dirty="0" smtClean="0"/>
              <a:t> до </a:t>
            </a:r>
            <a:r>
              <a:rPr lang="ru-RU" dirty="0" err="1" smtClean="0"/>
              <a:t>знань</a:t>
            </a:r>
            <a:r>
              <a:rPr lang="ru-RU" dirty="0" smtClean="0"/>
              <a:t> у школяра,</a:t>
            </a:r>
            <a:br>
              <a:rPr lang="ru-RU" dirty="0" smtClean="0"/>
            </a:br>
            <a:r>
              <a:rPr lang="ru-RU" dirty="0" smtClean="0"/>
              <a:t>-</a:t>
            </a:r>
            <a:r>
              <a:rPr lang="ru-RU" dirty="0" err="1" smtClean="0"/>
              <a:t>підтримка</a:t>
            </a:r>
            <a:r>
              <a:rPr lang="ru-RU" dirty="0" smtClean="0"/>
              <a:t> </a:t>
            </a:r>
            <a:r>
              <a:rPr lang="ru-RU" dirty="0" err="1" smtClean="0"/>
              <a:t>батьків</a:t>
            </a:r>
            <a:r>
              <a:rPr lang="ru-RU" dirty="0" smtClean="0"/>
              <a:t>.</a:t>
            </a:r>
            <a:br>
              <a:rPr lang="ru-RU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800225" y="1700808"/>
            <a:ext cx="7343775" cy="19446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Не </a:t>
            </a:r>
            <a:r>
              <a:rPr lang="ru-RU" dirty="0" err="1" smtClean="0"/>
              <a:t>потрібно</a:t>
            </a:r>
            <a:r>
              <a:rPr lang="ru-RU" dirty="0" smtClean="0"/>
              <a:t> бути </a:t>
            </a:r>
            <a:r>
              <a:rPr lang="ru-RU" dirty="0" err="1" smtClean="0"/>
              <a:t>досконалішим</a:t>
            </a:r>
            <a:r>
              <a:rPr lang="ru-RU" dirty="0" smtClean="0"/>
              <a:t> за </a:t>
            </a:r>
            <a:r>
              <a:rPr lang="ru-RU" dirty="0" err="1" smtClean="0"/>
              <a:t>когось</a:t>
            </a:r>
            <a:r>
              <a:rPr lang="ru-RU" dirty="0" smtClean="0"/>
              <a:t>…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err="1" smtClean="0"/>
              <a:t>Прагнім</a:t>
            </a:r>
            <a:r>
              <a:rPr lang="ru-RU" dirty="0" smtClean="0"/>
              <a:t> </a:t>
            </a:r>
            <a:r>
              <a:rPr lang="ru-RU" dirty="0" err="1" smtClean="0"/>
              <a:t>удосконалення</a:t>
            </a:r>
            <a:r>
              <a:rPr lang="ru-RU" dirty="0" smtClean="0"/>
              <a:t> </a:t>
            </a:r>
            <a:r>
              <a:rPr lang="ru-RU" dirty="0" err="1" smtClean="0"/>
              <a:t>самі</a:t>
            </a:r>
            <a:r>
              <a:rPr lang="ru-RU" dirty="0" smtClean="0"/>
              <a:t>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26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Будьмо</a:t>
            </a:r>
            <a:r>
              <a:rPr lang="ru-RU" dirty="0" smtClean="0"/>
              <a:t> </a:t>
            </a:r>
            <a:r>
              <a:rPr lang="ru-RU" dirty="0" err="1" smtClean="0"/>
              <a:t>здоровими</a:t>
            </a:r>
            <a:r>
              <a:rPr lang="ru-RU" dirty="0" smtClean="0"/>
              <a:t>  в </a:t>
            </a:r>
            <a:r>
              <a:rPr lang="ru-RU" dirty="0" err="1" smtClean="0"/>
              <a:t>усіх</a:t>
            </a:r>
            <a:r>
              <a:rPr lang="ru-RU" dirty="0" smtClean="0"/>
              <a:t> наших </a:t>
            </a:r>
            <a:r>
              <a:rPr lang="ru-RU" dirty="0" err="1" smtClean="0"/>
              <a:t>благополуччях</a:t>
            </a:r>
            <a:r>
              <a:rPr lang="ru-RU" dirty="0" smtClean="0"/>
              <a:t>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42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2" y="548680"/>
            <a:ext cx="8904169" cy="5760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Методична тема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691680" y="3789040"/>
            <a:ext cx="6840760" cy="2232248"/>
          </a:xfrm>
          <a:ln w="12700"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en-US" dirty="0"/>
          </a:p>
          <a:p>
            <a:r>
              <a:rPr lang="ru-RU" dirty="0" err="1">
                <a:solidFill>
                  <a:schemeClr val="bg1"/>
                </a:solidFill>
              </a:rPr>
              <a:t>Впровадження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 smtClean="0">
                <a:solidFill>
                  <a:schemeClr val="bg1"/>
                </a:solidFill>
              </a:rPr>
              <a:t>освітній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процес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активних</a:t>
            </a:r>
            <a:r>
              <a:rPr lang="ru-RU" dirty="0">
                <a:solidFill>
                  <a:schemeClr val="bg1"/>
                </a:solidFill>
              </a:rPr>
              <a:t> форм і </a:t>
            </a:r>
            <a:r>
              <a:rPr lang="ru-RU" dirty="0" err="1">
                <a:solidFill>
                  <a:schemeClr val="bg1"/>
                </a:solidFill>
              </a:rPr>
              <a:t>методів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роботи</a:t>
            </a:r>
            <a:r>
              <a:rPr lang="ru-RU" dirty="0">
                <a:solidFill>
                  <a:schemeClr val="bg1"/>
                </a:solidFill>
              </a:rPr>
              <a:t> з метою </a:t>
            </a:r>
            <a:r>
              <a:rPr lang="ru-RU" dirty="0" err="1">
                <a:solidFill>
                  <a:schemeClr val="bg1"/>
                </a:solidFill>
              </a:rPr>
              <a:t>підвищення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його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результативності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ефективності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формування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творчої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особистості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учня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ПЕРЕКОНАНА: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347864" y="1556792"/>
            <a:ext cx="5544616" cy="468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    </a:t>
            </a:r>
            <a:r>
              <a:rPr lang="ru-RU" dirty="0"/>
              <a:t>У </a:t>
            </a:r>
            <a:r>
              <a:rPr lang="ru-RU" dirty="0" err="1"/>
              <a:t>сучасному</a:t>
            </a:r>
            <a:r>
              <a:rPr lang="ru-RU" dirty="0"/>
              <a:t> </a:t>
            </a:r>
            <a:r>
              <a:rPr lang="ru-RU" dirty="0" err="1"/>
              <a:t>суспільстві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недостатньо</a:t>
            </a:r>
            <a:r>
              <a:rPr lang="ru-RU" dirty="0"/>
              <a:t> просто </a:t>
            </a:r>
            <a:r>
              <a:rPr lang="ru-RU" dirty="0" err="1"/>
              <a:t>дати</a:t>
            </a:r>
            <a:r>
              <a:rPr lang="ru-RU" dirty="0"/>
              <a:t> </a:t>
            </a:r>
            <a:r>
              <a:rPr lang="ru-RU" dirty="0" err="1"/>
              <a:t>учням</a:t>
            </a:r>
            <a:r>
              <a:rPr lang="ru-RU" dirty="0"/>
              <a:t> </a:t>
            </a:r>
            <a:r>
              <a:rPr lang="ru-RU" dirty="0" err="1"/>
              <a:t>необхідний</a:t>
            </a:r>
            <a:r>
              <a:rPr lang="ru-RU" dirty="0"/>
              <a:t> </a:t>
            </a:r>
            <a:r>
              <a:rPr lang="ru-RU" dirty="0" err="1"/>
              <a:t>обсяг</a:t>
            </a:r>
            <a:r>
              <a:rPr lang="ru-RU" dirty="0"/>
              <a:t> </a:t>
            </a:r>
            <a:r>
              <a:rPr lang="ru-RU" dirty="0" err="1" smtClean="0"/>
              <a:t>знань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 smtClean="0"/>
              <a:t>  </a:t>
            </a:r>
            <a:r>
              <a:rPr lang="ru-RU" dirty="0" err="1" smtClean="0"/>
              <a:t>Потрібно</a:t>
            </a:r>
            <a:r>
              <a:rPr lang="ru-RU" dirty="0" smtClean="0"/>
              <a:t> </a:t>
            </a:r>
            <a:r>
              <a:rPr lang="ru-RU" dirty="0" err="1"/>
              <a:t>навчити</a:t>
            </a:r>
            <a:r>
              <a:rPr lang="ru-RU" dirty="0"/>
              <a:t> </a:t>
            </a:r>
            <a:r>
              <a:rPr lang="ru-RU" dirty="0" err="1"/>
              <a:t>дитину</a:t>
            </a:r>
            <a:r>
              <a:rPr lang="ru-RU" dirty="0"/>
              <a:t> </a:t>
            </a:r>
            <a:r>
              <a:rPr lang="ru-RU" dirty="0" err="1"/>
              <a:t>самостійно</a:t>
            </a:r>
            <a:r>
              <a:rPr lang="ru-RU" dirty="0"/>
              <a:t> </a:t>
            </a:r>
            <a:r>
              <a:rPr lang="ru-RU" dirty="0" err="1"/>
              <a:t>оволодівати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тими</a:t>
            </a:r>
            <a:r>
              <a:rPr lang="ru-RU" dirty="0"/>
              <a:t> </a:t>
            </a:r>
            <a:r>
              <a:rPr lang="ru-RU" dirty="0" err="1"/>
              <a:t>конкретними</a:t>
            </a:r>
            <a:r>
              <a:rPr lang="ru-RU" dirty="0"/>
              <a:t> </a:t>
            </a:r>
            <a:r>
              <a:rPr lang="ru-RU" dirty="0" err="1"/>
              <a:t>знаннями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знадобитися</a:t>
            </a:r>
            <a:r>
              <a:rPr lang="ru-RU" dirty="0"/>
              <a:t> </a:t>
            </a:r>
            <a:r>
              <a:rPr lang="ru-RU" dirty="0" err="1"/>
              <a:t>їй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в </a:t>
            </a:r>
            <a:r>
              <a:rPr lang="ru-RU" dirty="0" err="1"/>
              <a:t>подальшому</a:t>
            </a:r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dirty="0" err="1" smtClean="0"/>
              <a:t>житті</a:t>
            </a:r>
            <a:r>
              <a:rPr lang="ru-RU" dirty="0"/>
              <a:t>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320988"/>
            <a:ext cx="4896544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 useBgFill="1"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03848" y="188640"/>
            <a:ext cx="5696710" cy="4104456"/>
          </a:xfrm>
          <a:effectLst>
            <a:outerShdw blurRad="50800" dist="50800" dir="11160000" algn="ctr" rotWithShape="0">
              <a:srgbClr val="000000">
                <a:alpha val="45000"/>
              </a:srgbClr>
            </a:outerShdw>
            <a:reflection endPos="0" dist="50800" dir="5400000" sy="-100000" algn="bl" rotWithShape="0"/>
          </a:effectLst>
        </p:spPr>
        <p:txBody>
          <a:bodyPr>
            <a:noAutofit/>
          </a:bodyPr>
          <a:lstStyle/>
          <a:p>
            <a:r>
              <a:rPr lang="ru-RU" sz="3200" dirty="0" err="1">
                <a:solidFill>
                  <a:srgbClr val="00B0F0"/>
                </a:solidFill>
              </a:rPr>
              <a:t>Основи</a:t>
            </a:r>
            <a:r>
              <a:rPr lang="ru-RU" sz="3200" dirty="0">
                <a:solidFill>
                  <a:srgbClr val="00B0F0"/>
                </a:solidFill>
              </a:rPr>
              <a:t> </a:t>
            </a:r>
            <a:r>
              <a:rPr lang="ru-RU" sz="3200" dirty="0" err="1">
                <a:solidFill>
                  <a:srgbClr val="00B0F0"/>
                </a:solidFill>
              </a:rPr>
              <a:t>здоров’я</a:t>
            </a:r>
            <a:r>
              <a:rPr lang="ru-RU" sz="3200" dirty="0">
                <a:solidFill>
                  <a:srgbClr val="00B0F0"/>
                </a:solidFill>
              </a:rPr>
              <a:t> –</a:t>
            </a:r>
            <a:br>
              <a:rPr lang="ru-RU" sz="3200" dirty="0">
                <a:solidFill>
                  <a:srgbClr val="00B0F0"/>
                </a:solidFill>
              </a:rPr>
            </a:br>
            <a:r>
              <a:rPr lang="ru-RU" sz="3200" dirty="0" err="1">
                <a:solidFill>
                  <a:srgbClr val="00B0F0"/>
                </a:solidFill>
              </a:rPr>
              <a:t>цікавий</a:t>
            </a:r>
            <a:r>
              <a:rPr lang="ru-RU" sz="3200" dirty="0">
                <a:solidFill>
                  <a:srgbClr val="00B0F0"/>
                </a:solidFill>
              </a:rPr>
              <a:t> і </a:t>
            </a:r>
            <a:r>
              <a:rPr lang="ru-RU" sz="3200" dirty="0" err="1">
                <a:solidFill>
                  <a:srgbClr val="00B0F0"/>
                </a:solidFill>
              </a:rPr>
              <a:t>необхідний</a:t>
            </a:r>
            <a:r>
              <a:rPr lang="ru-RU" sz="3200" dirty="0">
                <a:solidFill>
                  <a:srgbClr val="00B0F0"/>
                </a:solidFill>
              </a:rPr>
              <a:t> </a:t>
            </a:r>
            <a:br>
              <a:rPr lang="ru-RU" sz="3200" dirty="0">
                <a:solidFill>
                  <a:srgbClr val="00B0F0"/>
                </a:solidFill>
              </a:rPr>
            </a:br>
            <a:r>
              <a:rPr lang="ru-RU" sz="3200" dirty="0" smtClean="0">
                <a:solidFill>
                  <a:srgbClr val="00B0F0"/>
                </a:solidFill>
              </a:rPr>
              <a:t>предмет, </a:t>
            </a:r>
            <a:r>
              <a:rPr lang="ru-RU" sz="3200" dirty="0" err="1" smtClean="0">
                <a:solidFill>
                  <a:srgbClr val="00B0F0"/>
                </a:solidFill>
              </a:rPr>
              <a:t>вивчення</a:t>
            </a:r>
            <a:r>
              <a:rPr lang="ru-RU" sz="3200" dirty="0" smtClean="0">
                <a:solidFill>
                  <a:srgbClr val="00B0F0"/>
                </a:solidFill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</a:rPr>
              <a:t>якого</a:t>
            </a:r>
            <a:r>
              <a:rPr lang="ru-RU" sz="3200" dirty="0" smtClean="0">
                <a:solidFill>
                  <a:srgbClr val="00B0F0"/>
                </a:solidFill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</a:rPr>
              <a:t>дає</a:t>
            </a:r>
            <a:r>
              <a:rPr lang="ru-RU" sz="3200" dirty="0" smtClean="0">
                <a:solidFill>
                  <a:srgbClr val="00B0F0"/>
                </a:solidFill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</a:rPr>
              <a:t>можливість</a:t>
            </a:r>
            <a:r>
              <a:rPr lang="ru-RU" sz="3200" dirty="0" smtClean="0">
                <a:solidFill>
                  <a:srgbClr val="00B0F0"/>
                </a:solidFill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</a:rPr>
              <a:t>вільно</a:t>
            </a:r>
            <a:r>
              <a:rPr lang="ru-RU" sz="3200" dirty="0" smtClean="0">
                <a:solidFill>
                  <a:srgbClr val="00B0F0"/>
                </a:solidFill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</a:rPr>
              <a:t>висловлювати</a:t>
            </a:r>
            <a:r>
              <a:rPr lang="ru-RU" sz="3200" dirty="0" smtClean="0">
                <a:solidFill>
                  <a:srgbClr val="00B0F0"/>
                </a:solidFill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</a:rPr>
              <a:t>власну</a:t>
            </a:r>
            <a:r>
              <a:rPr lang="ru-RU" sz="3200" dirty="0" smtClean="0">
                <a:solidFill>
                  <a:srgbClr val="00B0F0"/>
                </a:solidFill>
              </a:rPr>
              <a:t> думку, </a:t>
            </a:r>
            <a:r>
              <a:rPr lang="ru-RU" sz="3200" dirty="0" err="1" smtClean="0">
                <a:solidFill>
                  <a:srgbClr val="00B0F0"/>
                </a:solidFill>
              </a:rPr>
              <a:t>дбайливо</a:t>
            </a:r>
            <a:r>
              <a:rPr lang="ru-RU" sz="3200" dirty="0" smtClean="0">
                <a:solidFill>
                  <a:srgbClr val="00B0F0"/>
                </a:solidFill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</a:rPr>
              <a:t>ставитися</a:t>
            </a:r>
            <a:r>
              <a:rPr lang="ru-RU" sz="3200" dirty="0" smtClean="0">
                <a:solidFill>
                  <a:srgbClr val="00B0F0"/>
                </a:solidFill>
              </a:rPr>
              <a:t> до </a:t>
            </a:r>
            <a:r>
              <a:rPr lang="ru-RU" sz="3200" dirty="0" err="1" smtClean="0">
                <a:solidFill>
                  <a:srgbClr val="00B0F0"/>
                </a:solidFill>
              </a:rPr>
              <a:t>свого</a:t>
            </a:r>
            <a:r>
              <a:rPr lang="ru-RU" sz="3200" dirty="0" smtClean="0">
                <a:solidFill>
                  <a:srgbClr val="00B0F0"/>
                </a:solidFill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</a:rPr>
              <a:t>здоров’я</a:t>
            </a:r>
            <a:r>
              <a:rPr lang="ru-RU" sz="3200" dirty="0" smtClean="0">
                <a:solidFill>
                  <a:srgbClr val="00B0F0"/>
                </a:solidFill>
              </a:rPr>
              <a:t> та </a:t>
            </a:r>
            <a:r>
              <a:rPr lang="ru-RU" sz="3200" dirty="0" err="1" smtClean="0">
                <a:solidFill>
                  <a:srgbClr val="00B0F0"/>
                </a:solidFill>
              </a:rPr>
              <a:t>формує</a:t>
            </a:r>
            <a:r>
              <a:rPr lang="ru-RU" sz="3200" dirty="0" smtClean="0">
                <a:solidFill>
                  <a:srgbClr val="00B0F0"/>
                </a:solidFill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</a:rPr>
              <a:t>активну</a:t>
            </a:r>
            <a:r>
              <a:rPr lang="ru-RU" sz="3200" dirty="0" smtClean="0">
                <a:solidFill>
                  <a:srgbClr val="00B0F0"/>
                </a:solidFill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</a:rPr>
              <a:t>життєву</a:t>
            </a:r>
            <a:r>
              <a:rPr lang="ru-RU" sz="3200" dirty="0" smtClean="0">
                <a:solidFill>
                  <a:srgbClr val="00B0F0"/>
                </a:solidFill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</a:rPr>
              <a:t>позицію</a:t>
            </a:r>
            <a:r>
              <a:rPr lang="ru-RU" sz="3200" dirty="0" smtClean="0">
                <a:solidFill>
                  <a:srgbClr val="00B0F0"/>
                </a:solidFill>
              </a:rPr>
              <a:t>. </a:t>
            </a:r>
            <a:r>
              <a:rPr lang="ru-RU" sz="3200" dirty="0">
                <a:solidFill>
                  <a:srgbClr val="00B0F0"/>
                </a:solidFill>
              </a:rPr>
              <a:t/>
            </a:r>
            <a:br>
              <a:rPr lang="ru-RU" sz="3200" dirty="0">
                <a:solidFill>
                  <a:srgbClr val="00B0F0"/>
                </a:solidFill>
              </a:rPr>
            </a:br>
            <a:r>
              <a:rPr lang="ru-RU" sz="3600" dirty="0" smtClean="0"/>
              <a:t> </a:t>
            </a:r>
            <a:endParaRPr lang="en-US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66203">
            <a:off x="556351" y="1100860"/>
            <a:ext cx="2927494" cy="42741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2301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1556792"/>
            <a:ext cx="5832648" cy="3352922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Інтелектуальний</a:t>
            </a:r>
            <a:r>
              <a:rPr lang="ru-RU" dirty="0"/>
              <a:t> </a:t>
            </a:r>
            <a:r>
              <a:rPr lang="ru-RU" dirty="0" err="1"/>
              <a:t>потенціал</a:t>
            </a:r>
            <a:r>
              <a:rPr lang="ru-RU" dirty="0"/>
              <a:t> </a:t>
            </a:r>
            <a:r>
              <a:rPr lang="ru-RU" dirty="0" err="1"/>
              <a:t>учня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розкритися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за </a:t>
            </a:r>
            <a:r>
              <a:rPr lang="ru-RU" dirty="0" err="1"/>
              <a:t>умови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  <a:r>
              <a:rPr lang="ru-RU" dirty="0" err="1"/>
              <a:t>емоційного</a:t>
            </a:r>
            <a:r>
              <a:rPr lang="ru-RU" dirty="0"/>
              <a:t> й душевного </a:t>
            </a:r>
            <a:r>
              <a:rPr lang="ru-RU" dirty="0" smtClean="0"/>
              <a:t>комфорту, тому на  уроках </a:t>
            </a:r>
            <a:r>
              <a:rPr lang="ru-RU" dirty="0" err="1" smtClean="0"/>
              <a:t>створюю</a:t>
            </a:r>
            <a:r>
              <a:rPr lang="ru-RU" dirty="0" smtClean="0"/>
              <a:t> атмосферу </a:t>
            </a:r>
            <a:r>
              <a:rPr lang="ru-RU" dirty="0" err="1" smtClean="0"/>
              <a:t>взаємоповаги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err="1" smtClean="0"/>
              <a:t>взаємодопомоги</a:t>
            </a:r>
            <a:r>
              <a:rPr lang="ru-RU" dirty="0" smtClean="0"/>
              <a:t>  та </a:t>
            </a:r>
            <a:r>
              <a:rPr lang="ru-RU" dirty="0" err="1" smtClean="0"/>
              <a:t>успіху</a:t>
            </a:r>
            <a:r>
              <a:rPr lang="ru-RU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29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2051467"/>
            <a:ext cx="6408712" cy="4806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519" y="188640"/>
            <a:ext cx="4694922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вальная выноска 3"/>
          <p:cNvSpPr/>
          <p:nvPr/>
        </p:nvSpPr>
        <p:spPr>
          <a:xfrm>
            <a:off x="5868144" y="0"/>
            <a:ext cx="2448272" cy="1556792"/>
          </a:xfrm>
          <a:prstGeom prst="wedgeEllipseCallout">
            <a:avLst>
              <a:gd name="adj1" fmla="val -101139"/>
              <a:gd name="adj2" fmla="val 871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Працюють</a:t>
            </a:r>
            <a:r>
              <a:rPr lang="ru-RU" b="1" dirty="0" smtClean="0"/>
              <a:t> </a:t>
            </a:r>
            <a:r>
              <a:rPr lang="ru-RU" b="1" dirty="0" err="1" smtClean="0"/>
              <a:t>учні</a:t>
            </a:r>
            <a:r>
              <a:rPr lang="ru-RU" b="1" dirty="0" smtClean="0"/>
              <a:t> </a:t>
            </a:r>
            <a:r>
              <a:rPr lang="ru-RU" b="1" dirty="0" err="1" smtClean="0"/>
              <a:t>із</a:t>
            </a:r>
            <a:r>
              <a:rPr lang="ru-RU" b="1" dirty="0" smtClean="0"/>
              <a:t> </a:t>
            </a:r>
            <a:r>
              <a:rPr lang="ru-RU" b="1" dirty="0" err="1" smtClean="0"/>
              <a:t>задоволенням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3553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00B050"/>
                </a:solidFill>
              </a:rPr>
              <a:t>Проводжу</a:t>
            </a:r>
            <a:r>
              <a:rPr lang="ru-RU" dirty="0" smtClean="0">
                <a:solidFill>
                  <a:srgbClr val="00B050"/>
                </a:solidFill>
              </a:rPr>
              <a:t>  уроки з </a:t>
            </a:r>
            <a:r>
              <a:rPr lang="ru-RU" dirty="0" err="1" smtClean="0">
                <a:solidFill>
                  <a:srgbClr val="00B050"/>
                </a:solidFill>
              </a:rPr>
              <a:t>використанням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активних</a:t>
            </a:r>
            <a:r>
              <a:rPr lang="ru-RU" dirty="0" smtClean="0">
                <a:solidFill>
                  <a:srgbClr val="00B050"/>
                </a:solidFill>
              </a:rPr>
              <a:t> форм </a:t>
            </a:r>
            <a:r>
              <a:rPr lang="ru-RU" dirty="0" err="1" smtClean="0">
                <a:solidFill>
                  <a:srgbClr val="00B050"/>
                </a:solidFill>
              </a:rPr>
              <a:t>роботи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2487216"/>
            <a:ext cx="4321175" cy="3240881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2498328"/>
            <a:ext cx="4321175" cy="3240881"/>
          </a:xfrm>
        </p:spPr>
      </p:pic>
    </p:spTree>
    <p:extLst>
      <p:ext uri="{BB962C8B-B14F-4D97-AF65-F5344CB8AC3E}">
        <p14:creationId xmlns:p14="http://schemas.microsoft.com/office/powerpoint/2010/main" val="130734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00B050"/>
                </a:solidFill>
              </a:rPr>
              <a:t>Використовую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різні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форми</a:t>
            </a:r>
            <a:r>
              <a:rPr lang="ru-RU" dirty="0" smtClean="0">
                <a:solidFill>
                  <a:srgbClr val="00B050"/>
                </a:solidFill>
              </a:rPr>
              <a:t>  </a:t>
            </a:r>
            <a:r>
              <a:rPr lang="ru-RU" dirty="0" err="1" smtClean="0">
                <a:solidFill>
                  <a:srgbClr val="00B050"/>
                </a:solidFill>
              </a:rPr>
              <a:t>роботи</a:t>
            </a:r>
            <a:r>
              <a:rPr lang="ru-RU" dirty="0" smtClean="0">
                <a:solidFill>
                  <a:srgbClr val="00B050"/>
                </a:solidFill>
              </a:rPr>
              <a:t> 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960440" cy="5272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16016" y="2060848"/>
            <a:ext cx="3477270" cy="4638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284983"/>
            <a:ext cx="4464496" cy="3345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656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69b834dc27dd9b298e79b69cf45d7afeeb4295"/>
</p:tagLst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2334</TotalTime>
  <Words>340</Words>
  <Application>Microsoft Office PowerPoint</Application>
  <PresentationFormat>Экран (4:3)</PresentationFormat>
  <Paragraphs>63</Paragraphs>
  <Slides>28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Century Gothic</vt:lpstr>
      <vt:lpstr>Тема Office</vt:lpstr>
      <vt:lpstr>Досвід  роботи  учителя основ здоров’я  Скальської гімназії МИХАЙЛЮК АЛЛИ</vt:lpstr>
      <vt:lpstr>Біографічні дані</vt:lpstr>
      <vt:lpstr>Методична тема</vt:lpstr>
      <vt:lpstr>ПЕРЕКОНАНА:</vt:lpstr>
      <vt:lpstr>Основи здоров’я – цікавий і необхідний  предмет, вивчення якого дає можливість вільно висловлювати власну думку, дбайливо ставитися до свого здоров’я та формує активну життєву позицію.   </vt:lpstr>
      <vt:lpstr>Інтелектуальний потенціал учня  може розкритися лише за умови  емоційного й душевного комфорту, тому на  уроках створюю атмосферу взаємоповаги,  взаємодопомоги  та успіху.</vt:lpstr>
      <vt:lpstr>Презентация PowerPoint</vt:lpstr>
      <vt:lpstr>Проводжу  уроки з використанням активних форм роботи</vt:lpstr>
      <vt:lpstr>Використовую різні форми  роботи  </vt:lpstr>
      <vt:lpstr>Із задоволенням  учні виконують різні види робіт</vt:lpstr>
      <vt:lpstr>Презентация PowerPoint</vt:lpstr>
      <vt:lpstr>Презентация PowerPoint</vt:lpstr>
      <vt:lpstr>Важливим у навчанні є  вміння застосовувати знання на практиці</vt:lpstr>
      <vt:lpstr>Виконання практичних завдань</vt:lpstr>
      <vt:lpstr>Позаурочна робота</vt:lpstr>
      <vt:lpstr>Презентация PowerPoint</vt:lpstr>
      <vt:lpstr>       Використання ІКТ</vt:lpstr>
      <vt:lpstr>Дистанційне навчання</vt:lpstr>
      <vt:lpstr>Ділюсь досвідом роботи із колегами школи та  району</vt:lpstr>
      <vt:lpstr>Відкритий урок в 5 класі</vt:lpstr>
      <vt:lpstr>Освітній проєкт «На урок»</vt:lpstr>
      <vt:lpstr>Залучаю до роботи і батьків</vt:lpstr>
      <vt:lpstr> При партнерстві всіх  учасників освітнього  процесу, застосуванні ІКТ,  інтерактивних вправ, іновацій  забезпечую компетентнісне навчання. </vt:lpstr>
      <vt:lpstr>Досягнення учнів</vt:lpstr>
      <vt:lpstr>Відгуки учнів:</vt:lpstr>
      <vt:lpstr> Переконана, що результату в освітньому процесі можна досягти за трьох умов: - професіоналізм вчителя, -прагнення до знань у школяра, -підтримка батьків. </vt:lpstr>
      <vt:lpstr>Не потрібно бути досконалішим за когось…  Прагнім удосконалення самі!!!</vt:lpstr>
      <vt:lpstr>Будьмо здоровими  в усіх наших благополуччях!!!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34Рисованные оcенние листья</dc:title>
  <dc:creator>obstinate</dc:creator>
  <dc:description>Шаблон презентации с сайта https://presentation-creation.ru/</dc:description>
  <cp:lastModifiedBy>User</cp:lastModifiedBy>
  <cp:revision>837</cp:revision>
  <dcterms:created xsi:type="dcterms:W3CDTF">2018-02-25T09:09:03Z</dcterms:created>
  <dcterms:modified xsi:type="dcterms:W3CDTF">2023-03-30T07:26:52Z</dcterms:modified>
</cp:coreProperties>
</file>