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9" r:id="rId5"/>
    <p:sldId id="537" r:id="rId6"/>
    <p:sldId id="539" r:id="rId7"/>
    <p:sldId id="538" r:id="rId8"/>
    <p:sldId id="540" r:id="rId9"/>
    <p:sldId id="542" r:id="rId10"/>
    <p:sldId id="543" r:id="rId11"/>
    <p:sldId id="544" r:id="rId12"/>
    <p:sldId id="529" r:id="rId13"/>
    <p:sldId id="261" r:id="rId14"/>
    <p:sldId id="264" r:id="rId15"/>
    <p:sldId id="531" r:id="rId16"/>
    <p:sldId id="267" r:id="rId17"/>
    <p:sldId id="265" r:id="rId18"/>
    <p:sldId id="532" r:id="rId19"/>
    <p:sldId id="526" r:id="rId20"/>
    <p:sldId id="269" r:id="rId21"/>
    <p:sldId id="533" r:id="rId22"/>
    <p:sldId id="270" r:id="rId23"/>
    <p:sldId id="525" r:id="rId24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3D7F5"/>
    <a:srgbClr val="0033CC"/>
    <a:srgbClr val="009900"/>
    <a:srgbClr val="99CC00"/>
    <a:srgbClr val="F2F2F2"/>
    <a:srgbClr val="33CC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1F7AD-F2E0-48EA-97C0-89FD23A0F526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04EC-C483-4527-986C-79E11FE2C067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7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04EC-C483-4527-986C-79E11FE2C06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3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30484" y="11064539"/>
            <a:ext cx="2851426" cy="58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6" tIns="47299" rIns="94596" bIns="47299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2EFAE-5863-45D2-838A-8BA9F067F329}" type="slidenum"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873125"/>
            <a:ext cx="5824538" cy="4370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6" tIns="47299" rIns="94596" bIns="472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4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16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30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9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66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3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5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8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4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11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4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782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3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FD5F9-9FCE-4ABF-96A7-40F4F27972E2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9E2F-5D7B-4220-BD8E-0C39B453963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6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hyperlink" Target="https://zno.osvita.ua/" TargetMode="External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testportal.gov.ua/wp-content/uploads/2023/03/Dovidka_zaklad-osvity.pdf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4327"/>
          <a:stretch>
            <a:fillRect/>
          </a:stretch>
        </p:blipFill>
        <p:spPr bwMode="auto">
          <a:xfrm>
            <a:off x="0" y="1371600"/>
            <a:ext cx="3810000" cy="3886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29400" y="556260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latin typeface="Bookman Old Style" pitchFamily="18" charset="0"/>
              </a:rPr>
              <a:t>2023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1828800"/>
            <a:ext cx="5486400" cy="2438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sz="3200" b="1" cap="all" smtClean="0">
                <a:solidFill>
                  <a:srgbClr val="C00000"/>
                </a:solidFill>
                <a:latin typeface="Bookman Old Style" pitchFamily="18" charset="0"/>
              </a:rPr>
              <a:t>Н</a:t>
            </a:r>
            <a:r>
              <a:rPr lang="uk-UA" sz="3200" b="1" cap="all" smtClean="0">
                <a:latin typeface="Bookman Old Style" pitchFamily="18" charset="0"/>
              </a:rPr>
              <a:t>аціональний </a:t>
            </a:r>
            <a:r>
              <a:rPr lang="uk-UA" sz="3200" b="1" cap="all" smtClean="0">
                <a:solidFill>
                  <a:srgbClr val="C00000"/>
                </a:solidFill>
                <a:latin typeface="Bookman Old Style" pitchFamily="18" charset="0"/>
              </a:rPr>
              <a:t>м</a:t>
            </a:r>
            <a:r>
              <a:rPr lang="uk-UA" sz="3200" b="1" cap="all" smtClean="0">
                <a:latin typeface="Bookman Old Style" pitchFamily="18" charset="0"/>
              </a:rPr>
              <a:t>ультипредметний </a:t>
            </a:r>
            <a:r>
              <a:rPr lang="ru-RU" sz="3200" b="1" cap="all" smtClean="0">
                <a:solidFill>
                  <a:srgbClr val="C00000"/>
                </a:solidFill>
                <a:latin typeface="Bookman Old Style" pitchFamily="18" charset="0"/>
              </a:rPr>
              <a:t>т</a:t>
            </a:r>
            <a:r>
              <a:rPr lang="ru-RU" sz="3200" b="1" cap="all" smtClean="0">
                <a:latin typeface="Bookman Old Style" pitchFamily="18" charset="0"/>
              </a:rPr>
              <a:t>ест</a:t>
            </a:r>
            <a:endParaRPr lang="ru-RU" sz="3200" b="1" cap="all" dirty="0">
              <a:latin typeface="Bookman Old Style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93808" y="152400"/>
            <a:ext cx="18215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250122"/>
            <a:ext cx="1828800" cy="75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743200"/>
            <a:ext cx="518160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персональному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кабінеті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НМТ.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236" y="381000"/>
            <a:ext cx="510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entury Gothic" pitchFamily="34" charset="0"/>
                <a:cs typeface="Times New Roman" pitchFamily="18" charset="0"/>
              </a:rPr>
              <a:t>Сформувати</a:t>
            </a:r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Сертифікат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НМТ 2023 року.</a:t>
            </a:r>
            <a:r>
              <a:rPr lang="ru-RU" dirty="0" smtClean="0">
                <a:latin typeface="Century Gothic" pitchFamily="34" charset="0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1752600" cy="213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42345"/>
          <a:stretch>
            <a:fillRect/>
          </a:stretch>
        </p:blipFill>
        <p:spPr bwMode="auto">
          <a:xfrm>
            <a:off x="1905000" y="1690255"/>
            <a:ext cx="2819400" cy="72749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6172200" y="4800600"/>
            <a:ext cx="2209800" cy="1828800"/>
            <a:chOff x="685800" y="3893892"/>
            <a:chExt cx="2971799" cy="2545007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3962400"/>
              <a:ext cx="2867025" cy="2476499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9227" name="Picture 11" descr="https://e.kadrovik.ua/sites/default/files/images/wgnTaSTQpQSmiqmVQm24gcgGVQzn6aW1WzUlFkeN1z0qWIo1H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5540" y="3893892"/>
              <a:ext cx="2032059" cy="1918285"/>
            </a:xfrm>
            <a:prstGeom prst="ellipse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53291" y="1115291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Підтвердженням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факту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НМТ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5181600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стане доступною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календарних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надсилання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00844"/>
            <a:ext cx="817419" cy="8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</a:rPr>
              <a:t>Персональний кабінет учасника НМТ</a:t>
            </a:r>
            <a:endParaRPr lang="uk-UA" sz="2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541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07.05.2023 унесення змін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навчального предмета додаткового блоку,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населеного пункту в Україні, де особа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перебуватиме в дні проведення НМТ.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8600" y="5867400"/>
            <a:ext cx="6446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uk-UA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25.05.2023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розміщені запрошення для участі в НМТ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SzPct val="120000"/>
              <a:buFont typeface="Wingdings 2" pitchFamily="18" charset="2"/>
              <a:buChar char="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отримання даних про місце і час проходження тестування;</a:t>
            </a:r>
          </a:p>
          <a:p>
            <a:pPr marL="623888" indent="-623888">
              <a:spcBef>
                <a:spcPts val="1500"/>
              </a:spcBef>
              <a:spcAft>
                <a:spcPts val="1500"/>
              </a:spcAft>
              <a:buSzPct val="120000"/>
              <a:buFont typeface="Wingdings 2" pitchFamily="18" charset="2"/>
              <a:buChar char="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отримання важливої інформації про тестування;</a:t>
            </a:r>
          </a:p>
          <a:p>
            <a:pPr marL="623888" indent="-623888">
              <a:spcAft>
                <a:spcPts val="1200"/>
              </a:spcAft>
              <a:buSzPct val="120000"/>
              <a:buFont typeface="Wingdings 2" pitchFamily="18" charset="2"/>
              <a:buChar char="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отримання результатів для вступу.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17814"/>
            <a:ext cx="2362200" cy="28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422"/>
          <a:stretch>
            <a:fillRect/>
          </a:stretch>
        </p:blipFill>
        <p:spPr bwMode="auto">
          <a:xfrm>
            <a:off x="6858000" y="4419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11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Bookman Old Style" pitchFamily="18" charset="0"/>
              </a:rPr>
              <a:t>Проведення  НМТ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914400"/>
            <a:ext cx="7239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Наразі передбачено проведення двох сесій НМТ: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основної і додаткової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сесія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проходитиме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05.06  до  23.06.</a:t>
            </a:r>
          </a:p>
          <a:p>
            <a:pPr>
              <a:spcAft>
                <a:spcPts val="600"/>
              </a:spcAft>
            </a:pPr>
            <a:endParaRPr lang="uk-UA" sz="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Додаткова сесія –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 11.07 до 24.07.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додатковій сесії тестування зможуть узяти участь ті вступники, 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поважних причин не пройшли тестування під час основної сесії.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3733800"/>
            <a:ext cx="6553200" cy="88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НМТ відбуватиметься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спеціально обладнаних комп’ютерних аудиторіях закладів освіти – тимчасових екзаменаційних центрах (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ТЕЦ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), створених у населених пунктах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як в Україні, так і за її межами.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2400" y="3505200"/>
            <a:ext cx="2120283" cy="13416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4600" y="54864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приміщенні ТЕЦ або біля нього має бути наявне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 цивільного захисту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якому можуть перебувати одночасно всі учасники сесії (зміни) тестування і працівники ТЕЦ.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257800"/>
            <a:ext cx="2209800" cy="14233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130613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1293181" cy="10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SDC136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18861" r="8136" b="25381"/>
          <a:stretch/>
        </p:blipFill>
        <p:spPr bwMode="auto">
          <a:xfrm>
            <a:off x="4343400" y="2057400"/>
            <a:ext cx="1295400" cy="7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724400"/>
            <a:ext cx="5181599" cy="15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31275" y="106680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8066" y="176715"/>
            <a:ext cx="8938788" cy="6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Учасник НМТ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допуску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ТЕЦ має пред’явити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документ, що посвідчує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особу,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Сертифікат. 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учасників НМТ до ТЕЦ </a:t>
            </a: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припиняється за 10 хвилин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початку тестування.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Pictures\НМТ.JPG"/>
          <p:cNvPicPr>
            <a:picLocks noChangeAspect="1" noChangeArrowheads="1"/>
          </p:cNvPicPr>
          <p:nvPr/>
        </p:nvPicPr>
        <p:blipFill>
          <a:blip r:embed="rId4" cstate="print"/>
          <a:srcRect l="9257"/>
          <a:stretch>
            <a:fillRect/>
          </a:stretch>
        </p:blipFill>
        <p:spPr bwMode="auto">
          <a:xfrm>
            <a:off x="6629400" y="1066800"/>
            <a:ext cx="2209800" cy="1425677"/>
          </a:xfrm>
          <a:prstGeom prst="rect">
            <a:avLst/>
          </a:prstGeom>
          <a:noFill/>
        </p:spPr>
      </p:pic>
      <p:pic>
        <p:nvPicPr>
          <p:cNvPr id="7" name="Picture 4" descr="C:\Users\Admin\Pictures\алфав_списки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333" t="5000" r="5834" b="10000"/>
          <a:stretch>
            <a:fillRect/>
          </a:stretch>
        </p:blipFill>
        <p:spPr bwMode="auto">
          <a:xfrm>
            <a:off x="228600" y="1219200"/>
            <a:ext cx="1904999" cy="1273329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17654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048000"/>
            <a:ext cx="2667000" cy="9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048000"/>
            <a:ext cx="4572000" cy="15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2286000" y="16764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638800" y="15240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5257800" y="32004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4076700" y="43053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2400" y="6324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Для роботи над тестом учаснику надається по одному аркушу паперу для використання як чернетки.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EF3862F-0F47-4457-85B9-DEA8AF4FCC6B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4953000"/>
            <a:ext cx="76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533400" y="5029200"/>
            <a:ext cx="741218" cy="789709"/>
            <a:chOff x="173182" y="5001491"/>
            <a:chExt cx="741218" cy="78970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8655" y="5091546"/>
              <a:ext cx="44053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Знак запрета 21"/>
            <p:cNvSpPr/>
            <p:nvPr/>
          </p:nvSpPr>
          <p:spPr>
            <a:xfrm>
              <a:off x="173182" y="5001491"/>
              <a:ext cx="741218" cy="789709"/>
            </a:xfrm>
            <a:prstGeom prst="noSmoking">
              <a:avLst>
                <a:gd name="adj" fmla="val 556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914400" y="3657600"/>
            <a:ext cx="914400" cy="3810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увати 22"/>
          <p:cNvGrpSpPr/>
          <p:nvPr/>
        </p:nvGrpSpPr>
        <p:grpSpPr>
          <a:xfrm>
            <a:off x="381000" y="1828800"/>
            <a:ext cx="4114800" cy="4191000"/>
            <a:chOff x="370661" y="1999741"/>
            <a:chExt cx="3293141" cy="35656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567492">
              <a:off x="370661" y="2007940"/>
              <a:ext cx="1547663" cy="22248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50693">
              <a:off x="2055878" y="1999741"/>
              <a:ext cx="1607924" cy="241387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120" y="2936938"/>
              <a:ext cx="1831382" cy="2628416"/>
            </a:xfrm>
            <a:prstGeom prst="rect">
              <a:avLst/>
            </a:prstGeom>
          </p:spPr>
        </p:pic>
      </p:grpSp>
      <p:grpSp>
        <p:nvGrpSpPr>
          <p:cNvPr id="16" name="Групувати 15"/>
          <p:cNvGrpSpPr/>
          <p:nvPr/>
        </p:nvGrpSpPr>
        <p:grpSpPr>
          <a:xfrm>
            <a:off x="5105400" y="3733800"/>
            <a:ext cx="3810000" cy="2895600"/>
            <a:chOff x="4604897" y="3429000"/>
            <a:chExt cx="4197116" cy="30796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600" y="3429000"/>
              <a:ext cx="2268666" cy="16002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72707">
              <a:off x="6287413" y="4540819"/>
              <a:ext cx="2514600" cy="159952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997602">
              <a:off x="4604897" y="5002600"/>
              <a:ext cx="2228850" cy="1506040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1295400"/>
            <a:ext cx="2519167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964873" y="9698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man Old Style" panose="02050604050505020204" pitchFamily="18" charset="0"/>
              </a:rPr>
              <a:t>Довідкові матеріали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83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з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математики</a:t>
            </a:r>
            <a:endParaRPr lang="uk-UA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uk-UA" b="1" dirty="0">
                <a:solidFill>
                  <a:srgbClr val="7030A0"/>
                </a:solidFill>
              </a:rPr>
              <a:t>з </a:t>
            </a:r>
            <a:r>
              <a:rPr lang="uk-UA" b="1" dirty="0" smtClean="0">
                <a:solidFill>
                  <a:srgbClr val="7030A0"/>
                </a:solidFill>
              </a:rPr>
              <a:t> хімії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68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33CC"/>
                </a:solidFill>
              </a:rPr>
              <a:t>з</a:t>
            </a:r>
            <a:r>
              <a:rPr lang="uk-UA" b="1" dirty="0" smtClean="0">
                <a:solidFill>
                  <a:srgbClr val="0033CC"/>
                </a:solidFill>
              </a:rPr>
              <a:t> </a:t>
            </a:r>
            <a:r>
              <a:rPr lang="uk-UA" b="1" dirty="0">
                <a:solidFill>
                  <a:srgbClr val="0033CC"/>
                </a:solidFill>
                <a:latin typeface="Book Antiqua" panose="02040602050305030304" pitchFamily="18" charset="0"/>
              </a:rPr>
              <a:t>фізики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533400"/>
            <a:ext cx="916289" cy="923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00" y="3886200"/>
            <a:ext cx="762000" cy="773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381000"/>
            <a:ext cx="762000" cy="7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Bookman Old Style" pitchFamily="18" charset="0"/>
              </a:rPr>
              <a:t>Результати НМТ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990600"/>
            <a:ext cx="84582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Після завершення виконання  завдань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НМТ кожен учасник отримає інформацію про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кількість тестових балів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кожний блок. </a:t>
            </a:r>
          </a:p>
          <a:p>
            <a:pPr>
              <a:spcAft>
                <a:spcPts val="12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Для конкурсного відбору будуть використовувати  результати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виконання кожного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блоку, переведені в шкалу 100–200 балів. 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5665" r="716"/>
          <a:stretch>
            <a:fillRect/>
          </a:stretch>
        </p:blipFill>
        <p:spPr bwMode="auto">
          <a:xfrm>
            <a:off x="304800" y="3124200"/>
            <a:ext cx="5029200" cy="18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62400" y="4419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C00000"/>
                </a:solidFill>
              </a:rPr>
              <a:t>НМТ 2022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61722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Замість результатів НМТ 2023 року можна буде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результатами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НМТ 2022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року або результатами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ЗНО 2021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року.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76200"/>
            <a:ext cx="1107776" cy="10668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28.06.2023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будуть розміщені результати НМТ в персональних кабінетах учасників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828800"/>
            <a:ext cx="2667000" cy="3553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8523"/>
              </p:ext>
            </p:extLst>
          </p:nvPr>
        </p:nvGraphicFramePr>
        <p:xfrm>
          <a:off x="228600" y="914400"/>
          <a:ext cx="8763002" cy="5337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7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960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/>
                        <a:t>Предмет</a:t>
                      </a:r>
                      <a:endParaRPr lang="ru-RU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/>
                        <a:t>Загальна кількість завдань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/>
                        <a:t>Максимальна кількість тестових балів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kern="1200" noProof="0" dirty="0"/>
                        <a:t>для отримання 100 б за шкалою 100–200 б</a:t>
                      </a:r>
                      <a:br>
                        <a:rPr lang="uk-UA" sz="1200" b="0" kern="1200" noProof="0" dirty="0"/>
                      </a:br>
                      <a:r>
                        <a:rPr lang="uk-UA" sz="1200" b="0" kern="1200" noProof="0" dirty="0"/>
                        <a:t>потрібно набрати</a:t>
                      </a:r>
                      <a:endParaRPr lang="uk-UA" sz="1200" b="0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/>
                        <a:t>Примітка</a:t>
                      </a:r>
                      <a:endParaRPr lang="ru-RU" sz="16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51">
                <a:tc>
                  <a:txBody>
                    <a:bodyPr/>
                    <a:lstStyle/>
                    <a:p>
                      <a:pPr algn="ctr"/>
                      <a:r>
                        <a:rPr lang="uk-UA" i="1" dirty="0"/>
                        <a:t>Українська мова</a:t>
                      </a:r>
                      <a:endParaRPr lang="ru-RU" i="1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30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45</a:t>
                      </a:r>
                      <a:endParaRPr lang="ru-RU" i="0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i="1" kern="1200" noProof="0" dirty="0">
                          <a:latin typeface="Times New Roman" pitchFamily="18" charset="0"/>
                          <a:cs typeface="Times New Roman" pitchFamily="18" charset="0"/>
                        </a:rPr>
                        <a:t>не буде завдань, які передбачають надання письмової розгорнутої чи короткої відповідей</a:t>
                      </a:r>
                      <a:endParaRPr lang="uk-UA" sz="1200" i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48"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/>
                        <a:t>Математика</a:t>
                      </a:r>
                      <a:endParaRPr lang="ru-RU" b="0" i="1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22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</a:t>
                      </a:r>
                      <a:endParaRPr lang="ru-RU" i="0" dirty="0"/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i="1" kern="1200" noProof="0" dirty="0">
                          <a:latin typeface="Times New Roman" pitchFamily="18" charset="0"/>
                          <a:cs typeface="Times New Roman" pitchFamily="18" charset="0"/>
                        </a:rPr>
                        <a:t>буде можливість скористатися довідковими матеріалами;</a:t>
                      </a:r>
                      <a:r>
                        <a:rPr lang="uk-UA" sz="1200" i="1" kern="1200" baseline="0" noProof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i="1" kern="1200" noProof="0" dirty="0">
                          <a:latin typeface="Times New Roman" pitchFamily="18" charset="0"/>
                          <a:cs typeface="Times New Roman" pitchFamily="18" charset="0"/>
                        </a:rPr>
                        <a:t>не буде завдань, які передбачають надання письмової розгорнутої відповіді</a:t>
                      </a:r>
                      <a:endParaRPr lang="uk-UA" sz="1200" i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DEADA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03">
                <a:tc>
                  <a:txBody>
                    <a:bodyPr/>
                    <a:lstStyle/>
                    <a:p>
                      <a:pPr algn="ctr"/>
                      <a:endParaRPr lang="ru-RU" sz="3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i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3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Історія України </a:t>
                      </a:r>
                      <a:r>
                        <a:rPr lang="uk-UA" sz="1400" dirty="0"/>
                        <a:t>(</a:t>
                      </a:r>
                      <a:r>
                        <a:rPr lang="ru-RU" sz="1400" kern="1200" dirty="0"/>
                        <a:t>друга половина XVI – початок ХХІ ст.</a:t>
                      </a:r>
                      <a:r>
                        <a:rPr lang="uk-UA" sz="1400" dirty="0"/>
                        <a:t>)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54</a:t>
                      </a:r>
                      <a:endParaRPr lang="ru-RU" i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617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Іноземні мови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32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</a:t>
                      </a:r>
                      <a:endParaRPr lang="ru-RU" i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kern="12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uk-UA" sz="1200" i="1" kern="1200" noProof="0" dirty="0">
                          <a:latin typeface="Times New Roman" pitchFamily="18" charset="0"/>
                          <a:cs typeface="Times New Roman" pitchFamily="18" charset="0"/>
                        </a:rPr>
                        <a:t>е буде завдань, які передбачають надання письмової розгорнутої відповіді, не буде завдань з аудіювання</a:t>
                      </a:r>
                      <a:endParaRPr lang="uk-UA" sz="1200" i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6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Біологія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</a:t>
                      </a:r>
                      <a:endParaRPr lang="ru-RU" i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  <a:alpha val="7882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3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Фізика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20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</a:t>
                      </a:r>
                      <a:endParaRPr lang="ru-RU" i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8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Хімія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</a:t>
                      </a:r>
                      <a:endParaRPr lang="ru-RU" i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i="1" kern="1200" noProof="0" dirty="0">
                          <a:latin typeface="Times New Roman" pitchFamily="18" charset="0"/>
                          <a:cs typeface="Times New Roman" pitchFamily="18" charset="0"/>
                        </a:rPr>
                        <a:t>буде можливість скористатися деякими довідковими матеріалами</a:t>
                      </a:r>
                      <a:endParaRPr lang="uk-UA" sz="1200" i="1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Bookman Old Style" pitchFamily="18" charset="0"/>
              </a:rPr>
              <a:t>Предмети НМТ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64008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Усі завдання мультипредметного тесту у 2023 році відповідатимуть чинним програмам ЗНО.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14401" cy="6096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492836" y="0"/>
            <a:ext cx="651164" cy="64099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609600" cy="6147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04800"/>
            <a:ext cx="556907" cy="5334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000" t="2000" r="5200" b="21200"/>
          <a:stretch>
            <a:fillRect/>
          </a:stretch>
        </p:blipFill>
        <p:spPr bwMode="auto">
          <a:xfrm>
            <a:off x="7848600" y="228600"/>
            <a:ext cx="609600" cy="6096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76200"/>
            <a:ext cx="661409" cy="6096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Admin\Pictures\ІУ.png"/>
          <p:cNvPicPr>
            <a:picLocks noChangeAspect="1" noChangeArrowheads="1"/>
          </p:cNvPicPr>
          <p:nvPr/>
        </p:nvPicPr>
        <p:blipFill>
          <a:blip r:embed="rId8" cstate="print"/>
          <a:srcRect t="5056" r="10012" b="26040"/>
          <a:stretch>
            <a:fillRect/>
          </a:stretch>
        </p:blipFill>
        <p:spPr bwMode="auto">
          <a:xfrm>
            <a:off x="914400" y="76200"/>
            <a:ext cx="762000" cy="643156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86589"/>
            <a:ext cx="9105900" cy="5105400"/>
          </a:xfrm>
          <a:prstGeom prst="rect">
            <a:avLst/>
          </a:prstGeom>
        </p:spPr>
      </p:pic>
      <p:sp>
        <p:nvSpPr>
          <p:cNvPr id="2" name="Стрілка вправо 1"/>
          <p:cNvSpPr/>
          <p:nvPr/>
        </p:nvSpPr>
        <p:spPr>
          <a:xfrm>
            <a:off x="4410547" y="2184150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>
            <a:off x="4401493" y="2654173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>
            <a:off x="4409037" y="3114391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>
            <a:off x="4418091" y="3548958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4419600" y="4143469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4399984" y="4680640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>
            <a:off x="4419600" y="5181600"/>
            <a:ext cx="3810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2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685800" y="1524000"/>
            <a:ext cx="2514600" cy="1905000"/>
          </a:xfrm>
          <a:prstGeom prst="wedgeRoundRectCallout">
            <a:avLst>
              <a:gd name="adj1" fmla="val -21384"/>
              <a:gd name="adj2" fmla="val 6613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0109" y="11083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На сайті Українського ЦОЯО </a:t>
            </a:r>
            <a:b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розміщена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інфографіка</a:t>
            </a: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 моделі НМТ</a:t>
            </a: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53224"/>
            <a:ext cx="3733800" cy="54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2273525" cy="13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685800" y="2590800"/>
            <a:ext cx="245291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testportal.gov.ua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1828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с вырезом 10"/>
          <p:cNvSpPr/>
          <p:nvPr/>
        </p:nvSpPr>
        <p:spPr>
          <a:xfrm>
            <a:off x="3429000" y="4191000"/>
            <a:ext cx="9906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5562600"/>
            <a:ext cx="1143000" cy="114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67469" y="102549"/>
            <a:ext cx="8178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Constantia" panose="02030602050306030303" pitchFamily="18" charset="0"/>
              </a:rPr>
              <a:t>Як підготуватися до виконання завдань  НМТ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96913" y="6858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 працювати над шкільною програмою з предметів НМТ, відвідуючи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заняття.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123" y="1905000"/>
            <a:ext cx="762889" cy="79310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573763" y="60058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онлайн-платформа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iLearn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навчальними відеокурсами, вебінарами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тестами.</a:t>
            </a:r>
            <a:r>
              <a:rPr lang="en-US" sz="1600" dirty="0"/>
              <a:t>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81000" y="1371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самостійного тренування доречно використовувати: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373155" y="1946988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 минулих років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розміщені на сайті УЦОЯО в розділі «Підготовка. Тести минулих років»;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600200"/>
            <a:ext cx="1823081" cy="118572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468017" y="30837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відеороз'яснення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завдань ЗНО минулих років;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584649" y="3943739"/>
            <a:ext cx="3818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Всеукраїнської школи онлайн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1629747" y="4741506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 ЗНО онлайн на сайті «ЗНО онлайн»,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створеному провідним українським освітнім інтернет-ресурсом Освіта.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https://zno.osvita.ua/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776" y="4879910"/>
            <a:ext cx="757450" cy="7666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/>
          <a:srcRect t="10788" r="5102" b="13119"/>
          <a:stretch/>
        </p:blipFill>
        <p:spPr>
          <a:xfrm>
            <a:off x="5943600" y="3886200"/>
            <a:ext cx="1703632" cy="7355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/>
          <a:srcRect t="7749"/>
          <a:stretch/>
        </p:blipFill>
        <p:spPr>
          <a:xfrm>
            <a:off x="7086600" y="4800600"/>
            <a:ext cx="1598836" cy="4898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l="9023" t="10281" r="8485" b="13522"/>
          <a:stretch/>
        </p:blipFill>
        <p:spPr>
          <a:xfrm>
            <a:off x="6980853" y="5931159"/>
            <a:ext cx="1194318" cy="5878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430" y="5962261"/>
            <a:ext cx="755230" cy="7673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225" y="3872205"/>
            <a:ext cx="757346" cy="764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1454" y="2849459"/>
            <a:ext cx="791545" cy="8071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2800" y="2743200"/>
            <a:ext cx="1752600" cy="9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6324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магістерський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освіти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цьогоріч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абітурієнтам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буде пройти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мультипредметний тест (НМТ)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НМТ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міститиме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три блоки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5943600"/>
            <a:ext cx="6096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Тривалість НТМ –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хв. </a:t>
            </a:r>
          </a:p>
          <a:p>
            <a:pPr>
              <a:spcAft>
                <a:spcPts val="12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Учасник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самостійно розподілятиме час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між блоками.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58091" y="2179405"/>
            <a:ext cx="7924800" cy="3352800"/>
            <a:chOff x="762000" y="1828800"/>
            <a:chExt cx="7086600" cy="32004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181600" y="2667000"/>
              <a:ext cx="2667000" cy="2362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200" dirty="0">
                  <a:solidFill>
                    <a:schemeClr val="tx1"/>
                  </a:solidFill>
                  <a:sym typeface="Wingdings 2"/>
                </a:rPr>
                <a:t> </a:t>
              </a:r>
            </a:p>
            <a:p>
              <a:pPr indent="263525"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uk-UA" sz="1600" dirty="0">
                  <a:solidFill>
                    <a:schemeClr val="tx1"/>
                  </a:solidFill>
                  <a:latin typeface="Bookman Old Style" pitchFamily="18" charset="0"/>
                </a:rPr>
                <a:t>історія України</a:t>
              </a:r>
            </a:p>
            <a:p>
              <a:pPr indent="263525"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uk-UA" sz="1600" dirty="0">
                  <a:solidFill>
                    <a:schemeClr val="tx1"/>
                  </a:solidFill>
                  <a:latin typeface="Bookman Old Style" pitchFamily="18" charset="0"/>
                </a:rPr>
                <a:t>біологія</a:t>
              </a:r>
              <a:endParaRPr lang="uk-UA" dirty="0">
                <a:solidFill>
                  <a:schemeClr val="tx1"/>
                </a:solidFill>
              </a:endParaRPr>
            </a:p>
            <a:p>
              <a:pPr indent="263525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uk-UA" sz="1600" dirty="0">
                  <a:solidFill>
                    <a:schemeClr val="tx1"/>
                  </a:solidFill>
                  <a:latin typeface="Bookman Old Style" pitchFamily="18" charset="0"/>
                </a:rPr>
                <a:t>іноземна мова </a:t>
              </a:r>
              <a:r>
                <a:rPr lang="ru-RU" sz="1600" dirty="0">
                  <a:solidFill>
                    <a:schemeClr val="tx1"/>
                  </a:solidFill>
                  <a:latin typeface="Bookman Old Style" pitchFamily="18" charset="0"/>
                </a:rPr>
                <a:t/>
              </a:r>
              <a:br>
                <a:rPr lang="ru-RU" sz="1600" dirty="0">
                  <a:solidFill>
                    <a:schemeClr val="tx1"/>
                  </a:solidFill>
                  <a:latin typeface="Bookman Old Style" pitchFamily="18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Bookman Old Style" pitchFamily="18" charset="0"/>
                </a:rPr>
                <a:t>    </a:t>
              </a:r>
              <a:r>
                <a:rPr lang="uk-UA" sz="1200" dirty="0">
                  <a:solidFill>
                    <a:schemeClr val="tx1"/>
                  </a:solidFill>
                  <a:latin typeface="Bookman Old Style" pitchFamily="18" charset="0"/>
                </a:rPr>
                <a:t>(</a:t>
              </a:r>
              <a:r>
                <a:rPr lang="uk-UA" sz="1200" i="1" dirty="0">
                  <a:solidFill>
                    <a:schemeClr val="tx1"/>
                  </a:solidFill>
                  <a:latin typeface="Bookman Old Style" pitchFamily="18" charset="0"/>
                </a:rPr>
                <a:t>англійська, німецька</a:t>
              </a:r>
              <a:r>
                <a:rPr lang="uk-UA" sz="1200" dirty="0">
                  <a:solidFill>
                    <a:schemeClr val="tx1"/>
                  </a:solidFill>
                  <a:latin typeface="Bookman Old Style" pitchFamily="18" charset="0"/>
                </a:rPr>
                <a:t>,</a:t>
              </a:r>
              <a:br>
                <a:rPr lang="uk-UA" sz="1200" dirty="0">
                  <a:solidFill>
                    <a:schemeClr val="tx1"/>
                  </a:solidFill>
                  <a:latin typeface="Bookman Old Style" pitchFamily="18" charset="0"/>
                </a:rPr>
              </a:br>
              <a:r>
                <a:rPr lang="uk-UA" sz="1200" dirty="0">
                  <a:solidFill>
                    <a:schemeClr val="tx1"/>
                  </a:solidFill>
                  <a:latin typeface="Bookman Old Style" pitchFamily="18" charset="0"/>
                </a:rPr>
                <a:t>     </a:t>
              </a:r>
              <a:r>
                <a:rPr lang="uk-UA" sz="1200" i="1" dirty="0">
                  <a:solidFill>
                    <a:schemeClr val="tx1"/>
                  </a:solidFill>
                  <a:latin typeface="Bookman Old Style" pitchFamily="18" charset="0"/>
                </a:rPr>
                <a:t>французька, іспанська)</a:t>
              </a:r>
              <a:endParaRPr lang="uk-UA" sz="1200" dirty="0">
                <a:solidFill>
                  <a:schemeClr val="tx1"/>
                </a:solidFill>
                <a:latin typeface="Bookman Old Style" pitchFamily="18" charset="0"/>
              </a:endParaRPr>
            </a:p>
            <a:p>
              <a:pPr indent="263525"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uk-UA" sz="1600" dirty="0">
                  <a:solidFill>
                    <a:schemeClr val="tx1"/>
                  </a:solidFill>
                  <a:latin typeface="Bookman Old Style" pitchFamily="18" charset="0"/>
                </a:rPr>
                <a:t>фізика</a:t>
              </a:r>
            </a:p>
            <a:p>
              <a:pPr indent="263525">
                <a:buFont typeface="Wingdings" pitchFamily="2" charset="2"/>
                <a:buChar char="q"/>
              </a:pPr>
              <a:r>
                <a:rPr lang="uk-UA" sz="1600" dirty="0">
                  <a:solidFill>
                    <a:schemeClr val="tx1"/>
                  </a:solidFill>
                  <a:latin typeface="Bookman Old Style" pitchFamily="18" charset="0"/>
                </a:rPr>
                <a:t>хімія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762000" y="1828800"/>
              <a:ext cx="2438400" cy="76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І</a:t>
              </a:r>
              <a:r>
                <a:rPr lang="uk-UA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 блок</a:t>
              </a:r>
            </a:p>
            <a:p>
              <a:pPr>
                <a:spcAft>
                  <a:spcPts val="600"/>
                </a:spcAft>
              </a:pPr>
              <a:r>
                <a:rPr lang="uk-UA" b="1" dirty="0">
                  <a:solidFill>
                    <a:schemeClr val="tx1"/>
                  </a:solidFill>
                  <a:sym typeface="Wingdings 2"/>
                </a:rPr>
                <a:t> </a:t>
              </a:r>
              <a:r>
                <a:rPr lang="uk-UA" b="1" dirty="0">
                  <a:solidFill>
                    <a:srgbClr val="C00000"/>
                  </a:solidFill>
                  <a:latin typeface="Bookman Old Style" pitchFamily="18" charset="0"/>
                </a:rPr>
                <a:t>українська мова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078773" y="1828800"/>
              <a:ext cx="2180492" cy="76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uk-UA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  </a:t>
              </a:r>
              <a:r>
                <a:rPr lang="uk-UA" b="1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ІІ</a:t>
              </a:r>
              <a:r>
                <a:rPr lang="uk-UA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 блок</a:t>
              </a:r>
            </a:p>
            <a:p>
              <a:pPr algn="ctr">
                <a:spcAft>
                  <a:spcPts val="600"/>
                </a:spcAft>
              </a:pPr>
              <a:r>
                <a:rPr lang="uk-UA" b="1" dirty="0">
                  <a:solidFill>
                    <a:srgbClr val="C00000"/>
                  </a:solidFill>
                  <a:latin typeface="Bookman Old Style" pitchFamily="18" charset="0"/>
                </a:rPr>
                <a:t>математика</a:t>
              </a:r>
              <a:endParaRPr lang="ru-RU" b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259265" y="1828800"/>
              <a:ext cx="2589335" cy="1066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spcAft>
                  <a:spcPts val="600"/>
                </a:spcAft>
              </a:pPr>
              <a:r>
                <a:rPr lang="uk-UA" b="1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ІІІ </a:t>
              </a:r>
              <a:r>
                <a:rPr lang="uk-UA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блок</a:t>
              </a:r>
            </a:p>
            <a:p>
              <a:pPr algn="ctr">
                <a:spcAft>
                  <a:spcPts val="600"/>
                </a:spcAft>
              </a:pPr>
              <a:r>
                <a:rPr lang="uk-UA" dirty="0">
                  <a:solidFill>
                    <a:schemeClr val="tx1"/>
                  </a:solidFill>
                  <a:sym typeface="Wingdings 2"/>
                </a:rPr>
                <a:t> </a:t>
              </a:r>
              <a:r>
                <a:rPr lang="uk-UA" b="1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предмет на вибір</a:t>
              </a:r>
              <a:endParaRPr lang="uk-UA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62000" y="2590800"/>
              <a:ext cx="4497265" cy="4745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uk-UA" dirty="0">
                  <a:solidFill>
                    <a:schemeClr val="tx1"/>
                  </a:solidFill>
                  <a:sym typeface="Wingdings 2"/>
                </a:rPr>
                <a:t> </a:t>
              </a:r>
              <a:r>
                <a:rPr lang="uk-UA" dirty="0">
                  <a:solidFill>
                    <a:schemeClr val="tx1"/>
                  </a:solidFill>
                  <a:latin typeface="Bookman Old Style" pitchFamily="18" charset="0"/>
                  <a:sym typeface="Wingdings 2"/>
                </a:rPr>
                <a:t>обов'язкові предмети</a:t>
              </a:r>
              <a:endParaRPr lang="uk-UA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609600" y="3980876"/>
            <a:ext cx="441960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Предмет, тестування з якого вступник бажатиме пройти на вибір, він зазначатиме під час реєстрації для участі в НМТ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49" name="Нашивка 48"/>
          <p:cNvSpPr/>
          <p:nvPr/>
        </p:nvSpPr>
        <p:spPr>
          <a:xfrm>
            <a:off x="4414274" y="4072298"/>
            <a:ext cx="914400" cy="762000"/>
          </a:xfrm>
          <a:prstGeom prst="chevron">
            <a:avLst>
              <a:gd name="adj" fmla="val 7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09" y="5472941"/>
            <a:ext cx="1371600" cy="12672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53200" y="304800"/>
            <a:ext cx="2380673" cy="15108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182" y="2057400"/>
            <a:ext cx="175029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7726" y="2507673"/>
            <a:ext cx="1780309" cy="245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228600" y="838200"/>
            <a:ext cx="792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Українського ЦОЯО  доступне посилання на </a:t>
            </a:r>
            <a:r>
              <a:rPr lang="uk-UA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онлайн-середовище</a:t>
            </a:r>
            <a:r>
              <a:rPr lang="uk-UA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формат </a:t>
            </a:r>
            <a:r>
              <a:rPr lang="uk-UA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демонстраційного тесту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 предметів НМТ.</a:t>
            </a:r>
            <a:endParaRPr lang="ru-RU" dirty="0" smtClean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964" y="2133600"/>
            <a:ext cx="4068340" cy="2320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кутник 4"/>
          <p:cNvSpPr/>
          <p:nvPr/>
        </p:nvSpPr>
        <p:spPr>
          <a:xfrm>
            <a:off x="367469" y="102549"/>
            <a:ext cx="8178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НМТ-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uk-UA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Демонстраційний тест </a:t>
            </a:r>
            <a:endParaRPr lang="uk-UA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09600"/>
            <a:ext cx="1219200" cy="126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3618" y="5306291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Потенційним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бажають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онлайновому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інтерфейс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запропонованого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тестувальника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буде на реальному НМТ,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за структурою, типами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демонстраційний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аналогічний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вступному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тесту.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272490"/>
            <a:ext cx="533400" cy="5532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4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45808"/>
            <a:ext cx="6021587" cy="936625"/>
          </a:xfrm>
        </p:spPr>
        <p:txBody>
          <a:bodyPr lIns="95782" tIns="47891" rIns="95782" bIns="47891">
            <a:noAutofit/>
          </a:bodyPr>
          <a:lstStyle/>
          <a:p>
            <a:pPr eaLnBrk="1" hangingPunct="1">
              <a:defRPr/>
            </a:pPr>
            <a:r>
              <a:rPr lang="uk-UA" altLang="ru-RU" sz="2800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Куди звертатися за інформацією?</a:t>
            </a:r>
            <a:endParaRPr lang="ru-RU" altLang="ru-RU" sz="2800" dirty="0">
              <a:solidFill>
                <a:srgbClr val="2C1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8117" y="1524000"/>
            <a:ext cx="8525883" cy="4988192"/>
          </a:xfrm>
        </p:spPr>
        <p:txBody>
          <a:bodyPr lIns="95782" tIns="47891" rIns="95782" bIns="47891">
            <a:normAutofit/>
          </a:bodyPr>
          <a:lstStyle/>
          <a:p>
            <a:pPr>
              <a:spcAft>
                <a:spcPts val="1800"/>
              </a:spcAft>
              <a:buClr>
                <a:srgbClr val="FFFF66"/>
              </a:buClr>
              <a:buNone/>
              <a:defRPr/>
            </a:pPr>
            <a:r>
              <a:rPr lang="uk-UA" altLang="ru-RU" sz="22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https://</a:t>
            </a:r>
            <a:r>
              <a:rPr lang="en-US" altLang="ru-RU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testportal.gov.ua</a:t>
            </a:r>
            <a:r>
              <a:rPr lang="en-US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– </a:t>
            </a: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сайт Українського центру</a:t>
            </a:r>
            <a:b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                              оцінювання якості освіти (УЦОЯО)</a:t>
            </a:r>
            <a:b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19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uk-UA" altLang="ru-RU" sz="22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FFFF66"/>
              </a:buClr>
              <a:buNone/>
              <a:defRPr/>
            </a:pPr>
            <a:r>
              <a:rPr lang="uk-UA" altLang="ru-RU" sz="22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</a:t>
            </a:r>
            <a:r>
              <a:rPr lang="en-US" alt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https://</a:t>
            </a:r>
            <a:r>
              <a:rPr lang="en-US" altLang="ru-RU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vintest.org.ua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–</a:t>
            </a:r>
            <a:r>
              <a:rPr lang="uk-UA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сайт Вінницького </a:t>
            </a:r>
            <a:b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регіонального центру оцінювання якості освіти (ВРЦОЯО)</a:t>
            </a:r>
            <a:b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en-US" alt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FFFF66"/>
              </a:buClr>
              <a:buFont typeface="Wingdings 2" panose="05020102010507070707" pitchFamily="18" charset="2"/>
              <a:buNone/>
              <a:defRPr/>
            </a:pPr>
            <a:r>
              <a:rPr lang="uk-UA" altLang="ru-RU" sz="22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n-US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0432</a:t>
            </a:r>
            <a:r>
              <a:rPr lang="uk-UA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65 65 35</a:t>
            </a:r>
            <a:r>
              <a:rPr lang="en-US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– </a:t>
            </a:r>
            <a:r>
              <a:rPr lang="uk-UA" alt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телефон інформаційної підтримки ВРЦОЯО</a:t>
            </a:r>
          </a:p>
          <a:p>
            <a:pPr>
              <a:buClr>
                <a:srgbClr val="FFFF66"/>
              </a:buClr>
              <a:buNone/>
              <a:defRPr/>
            </a:pPr>
            <a:endParaRPr lang="ru-RU" sz="1200" dirty="0"/>
          </a:p>
          <a:p>
            <a:pPr>
              <a:buClr>
                <a:srgbClr val="FFFF66"/>
              </a:buClr>
              <a:buNone/>
              <a:defRPr/>
            </a:pPr>
            <a:r>
              <a:rPr lang="ru-RU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+380(96)003-30-40</a:t>
            </a:r>
            <a:endParaRPr lang="uk-UA" altLang="ru-RU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uk-UA" sz="2000" b="1" dirty="0">
                <a:latin typeface="Bookman Old Style" panose="020506040505050202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uk-UA" sz="1200" b="1" dirty="0">
                <a:latin typeface="Bookman Old Style" panose="02050604050505020204" pitchFamily="18" charset="0"/>
              </a:rPr>
              <a:t>       </a:t>
            </a:r>
            <a:r>
              <a:rPr lang="en-US" sz="2000" b="1" dirty="0">
                <a:latin typeface="Bookman Old Style" panose="02050604050505020204" pitchFamily="18" charset="0"/>
              </a:rPr>
              <a:t>Email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/>
              <a:t>– </a:t>
            </a:r>
            <a:r>
              <a:rPr lang="en-US" sz="2000" b="1" dirty="0">
                <a:solidFill>
                  <a:srgbClr val="C00000"/>
                </a:solidFill>
              </a:rPr>
              <a:t>vintest</a:t>
            </a:r>
            <a:r>
              <a:rPr lang="uk-UA" sz="2000" b="1" dirty="0">
                <a:solidFill>
                  <a:srgbClr val="C00000"/>
                </a:solidFill>
              </a:rPr>
              <a:t>@</a:t>
            </a:r>
            <a:r>
              <a:rPr lang="en-US" sz="2000" b="1" dirty="0">
                <a:solidFill>
                  <a:srgbClr val="C00000"/>
                </a:solidFill>
              </a:rPr>
              <a:t>vn.testportal.gov.ua</a:t>
            </a:r>
          </a:p>
        </p:txBody>
      </p:sp>
      <p:pic>
        <p:nvPicPr>
          <p:cNvPr id="53252" name="Picture 5" descr="Tele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3" t="28694" r="58330" b="59198"/>
          <a:stretch>
            <a:fillRect/>
          </a:stretch>
        </p:blipFill>
        <p:spPr bwMode="auto">
          <a:xfrm>
            <a:off x="204788" y="1639888"/>
            <a:ext cx="520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3" t="28694" r="58330" b="59198"/>
          <a:stretch>
            <a:fillRect/>
          </a:stretch>
        </p:blipFill>
        <p:spPr bwMode="auto">
          <a:xfrm>
            <a:off x="271306" y="2896766"/>
            <a:ext cx="5175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663262" cy="6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609600" cy="6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5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2381" b="2174"/>
          <a:stretch>
            <a:fillRect/>
          </a:stretch>
        </p:blipFill>
        <p:spPr bwMode="auto">
          <a:xfrm>
            <a:off x="2540000" y="2108200"/>
            <a:ext cx="378629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36276" y="584201"/>
            <a:ext cx="4933402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1219170"/>
            <a:r>
              <a:rPr lang="uk-UA" sz="5867" b="1" dirty="0">
                <a:ln>
                  <a:solidFill>
                    <a:srgbClr val="FFFF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Monotype Corsiva" pitchFamily="66" charset="0"/>
              </a:rPr>
              <a:t>Дякую  за  увагу</a:t>
            </a:r>
            <a:endParaRPr lang="ru-RU" sz="5867" b="1" dirty="0">
              <a:ln>
                <a:solidFill>
                  <a:srgbClr val="FFFF00"/>
                </a:solidFill>
                <a:prstDash val="solid"/>
              </a:ln>
              <a:solidFill>
                <a:prstClr val="white"/>
              </a:soli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Bookman Old Style" pitchFamily="18" charset="0"/>
              </a:rPr>
              <a:t>Реєстрація на НМТ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6096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в НМТ проходитиме</a:t>
            </a:r>
            <a:r>
              <a:rPr lang="ru-RU" sz="1600" dirty="0" smtClean="0"/>
              <a:t>  3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03.04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03.05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.2023 </a:t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допомогою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спеціального сервісу,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розміщеного 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вебсайті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Українського центру оцінювання якості освіти 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https://testportal.gov.ua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771" r="13235" b="3704"/>
          <a:stretch>
            <a:fillRect/>
          </a:stretch>
        </p:blipFill>
        <p:spPr bwMode="auto">
          <a:xfrm>
            <a:off x="2438400" y="1779760"/>
            <a:ext cx="4876800" cy="29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419600"/>
            <a:ext cx="533400" cy="6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04800"/>
            <a:ext cx="1314594" cy="129063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30521" y="5101628"/>
            <a:ext cx="87901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en-US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</a:t>
            </a:r>
            <a:r>
              <a:rPr lang="uk-UA" sz="1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знадобляться для </a:t>
            </a:r>
            <a:r>
              <a:rPr lang="uk-UA" sz="1400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реєстрації:</a:t>
            </a:r>
            <a:endParaRPr lang="uk-UA" sz="14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Паспортний документ або інший документ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посвідчує 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особу;</a:t>
            </a:r>
            <a:endParaRPr lang="uk-UA" sz="14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місця навчання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підтверджує, що особа завершує здобуття повної загальної середньої 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b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році </a:t>
            </a:r>
            <a:r>
              <a:rPr lang="uk-UA" sz="14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цьогорічних випускників),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про повну загальну середню освіту 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400" i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випускників минулих років);</a:t>
            </a:r>
            <a:endParaRPr lang="uk-UA" sz="14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Картка 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 податків або паспорт громадянина України, до якого </a:t>
            </a:r>
            <a:r>
              <a:rPr lang="uk-UA" sz="1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uk-UA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дані про РНОКПП</a:t>
            </a:r>
            <a:r>
              <a:rPr lang="uk-UA" sz="14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400" b="0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4"/>
          <p:cNvSpPr/>
          <p:nvPr/>
        </p:nvSpPr>
        <p:spPr>
          <a:xfrm>
            <a:off x="228600" y="30480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Ознайомтесь</a:t>
            </a:r>
            <a:br>
              <a:rPr lang="uk-UA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з документами!</a:t>
            </a:r>
            <a:endParaRPr lang="ru-RU" sz="1600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036618" y="3068782"/>
            <a:ext cx="609600" cy="72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0"/>
            <a:ext cx="3733800" cy="5334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Bookman Old Style" pitchFamily="18" charset="0"/>
              </a:rPr>
              <a:t>Етапи реєстрації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609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Century Gothic" pitchFamily="34" charset="0"/>
                <a:cs typeface="Times New Roman" pitchFamily="18" charset="0"/>
              </a:rPr>
              <a:t>Унести персональні дані для </a:t>
            </a:r>
            <a:r>
              <a:rPr lang="uk-UA" b="1" dirty="0" smtClean="0">
                <a:latin typeface="Century Gothic" pitchFamily="34" charset="0"/>
                <a:cs typeface="Times New Roman" pitchFamily="18" charset="0"/>
              </a:rPr>
              <a:t>створення кабінету.</a:t>
            </a:r>
            <a:endParaRPr lang="uk-UA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791200"/>
            <a:ext cx="762000" cy="90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0"/>
            <a:ext cx="1906859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724400"/>
            <a:ext cx="214987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038600"/>
            <a:ext cx="1752600" cy="12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"/>
            <a:ext cx="914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545" y="4211782"/>
            <a:ext cx="38148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2563091" y="5992091"/>
            <a:ext cx="665018" cy="20781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0364" y="540327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Після успішного збереження даних і створення персонального кабінету Користувач автоматично </a:t>
            </a:r>
            <a:br>
              <a:rPr lang="uk-UA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авторизується у ньому.</a:t>
            </a:r>
            <a:endParaRPr 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90056" y="141863"/>
            <a:ext cx="5458690" cy="399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38800" y="5410200"/>
            <a:ext cx="31242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Перевірте внесену інформацію. </a:t>
            </a:r>
          </a:p>
          <a:p>
            <a:pPr>
              <a:spcAft>
                <a:spcPts val="600"/>
              </a:spcAft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У разі потреби внесення зміни – натиснути «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Редагувати дані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46519">
            <a:off x="4428376" y="6094669"/>
            <a:ext cx="673676" cy="7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l="724" t="3303" r="3318" b="3303"/>
          <a:stretch>
            <a:fillRect/>
          </a:stretch>
        </p:blipFill>
        <p:spPr bwMode="auto">
          <a:xfrm>
            <a:off x="6781800" y="4724400"/>
            <a:ext cx="576064" cy="57606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4836" y="214746"/>
            <a:ext cx="74814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>
                <a:latin typeface="Century Gothic" pitchFamily="34" charset="0"/>
                <a:cs typeface="Times New Roman" pitchFamily="18" charset="0"/>
              </a:rPr>
              <a:t>Унести контактну інформацію, </a:t>
            </a:r>
            <a:r>
              <a:rPr lang="uk-UA" sz="1700" b="1" dirty="0" smtClean="0">
                <a:latin typeface="Century Gothic" pitchFamily="34" charset="0"/>
                <a:cs typeface="Times New Roman" pitchFamily="18" charset="0"/>
              </a:rPr>
              <a:t>вибрати навчальний предмет додаткового блоку НМТ</a:t>
            </a:r>
            <a:r>
              <a:rPr lang="uk-UA" sz="1700" dirty="0" smtClean="0">
                <a:latin typeface="Century Gothic" pitchFamily="34" charset="0"/>
                <a:cs typeface="Times New Roman" pitchFamily="18" charset="0"/>
              </a:rPr>
              <a:t>  та </a:t>
            </a:r>
            <a:r>
              <a:rPr lang="uk-UA" sz="1700" b="1" dirty="0" smtClean="0">
                <a:latin typeface="Century Gothic" pitchFamily="34" charset="0"/>
                <a:cs typeface="Times New Roman" pitchFamily="18" charset="0"/>
              </a:rPr>
              <a:t>населений пункту в Україні або за кордоном</a:t>
            </a:r>
            <a:r>
              <a:rPr lang="uk-UA" sz="1700" dirty="0" smtClean="0">
                <a:latin typeface="Century Gothic" pitchFamily="34" charset="0"/>
                <a:cs typeface="Times New Roman" pitchFamily="18" charset="0"/>
              </a:rPr>
              <a:t>, де особа перебуватиме в дні проведення НМТ</a:t>
            </a:r>
            <a:r>
              <a:rPr lang="uk-UA" sz="16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uk-UA" sz="16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7" y="1357745"/>
            <a:ext cx="6199909" cy="53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09" y="3983182"/>
            <a:ext cx="2895600" cy="25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oogle Shape;1271;p73"/>
          <p:cNvGrpSpPr/>
          <p:nvPr/>
        </p:nvGrpSpPr>
        <p:grpSpPr>
          <a:xfrm rot="20715192">
            <a:off x="3445171" y="2793096"/>
            <a:ext cx="1014820" cy="186031"/>
            <a:chOff x="4920150" y="1977875"/>
            <a:chExt cx="68525" cy="33800"/>
          </a:xfrm>
          <a:solidFill>
            <a:srgbClr val="FF0000"/>
          </a:solidFill>
        </p:grpSpPr>
        <p:sp>
          <p:nvSpPr>
            <p:cNvPr id="10" name="Google Shape;1272;p73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1" name="Google Shape;1273;p73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2" name="Google Shape;1274;p73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2895600" cy="1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21339">
            <a:off x="3405058" y="6099289"/>
            <a:ext cx="574835" cy="6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691" y="173182"/>
            <a:ext cx="914400" cy="98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5" y="1032163"/>
            <a:ext cx="5908964" cy="529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2978727" y="5230091"/>
            <a:ext cx="935182" cy="26323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9255" y="297873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внесену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4764" y="4959927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Редагувати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564" y="1447800"/>
            <a:ext cx="261318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2833">
            <a:off x="3722957" y="6125530"/>
            <a:ext cx="574835" cy="6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724" t="3303" r="3318" b="3303"/>
          <a:stretch>
            <a:fillRect/>
          </a:stretch>
        </p:blipFill>
        <p:spPr bwMode="auto">
          <a:xfrm>
            <a:off x="464127" y="221673"/>
            <a:ext cx="576064" cy="57606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228600"/>
            <a:ext cx="734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>
                <a:latin typeface="Century Gothic" pitchFamily="34" charset="0"/>
                <a:cs typeface="Times New Roman" pitchFamily="18" charset="0"/>
              </a:rPr>
              <a:t>Завантажити</a:t>
            </a:r>
            <a:r>
              <a:rPr lang="ru-RU" b="1" dirty="0" smtClean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сканкопії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та/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фотокопії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реєстраційних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066800"/>
            <a:ext cx="8305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завантажена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файла (формат 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jpg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МБ).</a:t>
            </a:r>
          </a:p>
          <a:p>
            <a:pPr marL="360363" indent="-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повинно бути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чітким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повнорозмірним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обрізань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документа). </a:t>
            </a:r>
          </a:p>
          <a:p>
            <a:pPr marL="360363" indent="-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розбірливим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читатися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83873"/>
            <a:ext cx="50801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2438400" cy="3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1295400" cy="10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>
            <a:endCxn id="6148" idx="1"/>
          </p:cNvCxnSpPr>
          <p:nvPr/>
        </p:nvCxnSpPr>
        <p:spPr>
          <a:xfrm flipV="1">
            <a:off x="3186545" y="3395606"/>
            <a:ext cx="1080655" cy="3866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22210">
            <a:off x="4049514" y="6102804"/>
            <a:ext cx="570476" cy="67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73" y="110836"/>
            <a:ext cx="8161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4" y="1136073"/>
            <a:ext cx="417598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82437" y="235528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entury Gothic" pitchFamily="34" charset="0"/>
                <a:cs typeface="Times New Roman" pitchFamily="18" charset="0"/>
              </a:rPr>
              <a:t>Надіслати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внесену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копії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обробку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Вінницького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Times New Roman" pitchFamily="18" charset="0"/>
              </a:rPr>
              <a:t>регіонального</a:t>
            </a:r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 центру.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8145" y="1343891"/>
            <a:ext cx="4267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внесену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виправити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описки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натиснувши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Редагувати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вносить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84101">
            <a:off x="2427378" y="6184521"/>
            <a:ext cx="574835" cy="6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20491" y="3214255"/>
            <a:ext cx="4038600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Користувач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надішле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центр НЕ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буде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НМТ.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09655" y="4876800"/>
            <a:ext cx="44774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 rot="19816078">
            <a:off x="3672239" y="5785310"/>
            <a:ext cx="1052532" cy="406910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83" y="76200"/>
            <a:ext cx="838200" cy="87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ww.jpppt.com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820</Words>
  <Application>Microsoft Office PowerPoint</Application>
  <PresentationFormat>Екран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Calibri Light</vt:lpstr>
      <vt:lpstr>Century Gothic</vt:lpstr>
      <vt:lpstr>Constantia</vt:lpstr>
      <vt:lpstr>等线</vt:lpstr>
      <vt:lpstr>Monotype Corsiva</vt:lpstr>
      <vt:lpstr>Times New Roman</vt:lpstr>
      <vt:lpstr>Wingdings</vt:lpstr>
      <vt:lpstr>Wingdings 2</vt:lpstr>
      <vt:lpstr>Тема Office</vt:lpstr>
      <vt:lpstr>1_www.jpppt.com</vt:lpstr>
      <vt:lpstr>Національний мультипредметний тест</vt:lpstr>
      <vt:lpstr>Презентація PowerPoint</vt:lpstr>
      <vt:lpstr>Реєстрація на НМТ</vt:lpstr>
      <vt:lpstr>Етапи реєстрації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Персональний кабінет учасника НМТ</vt:lpstr>
      <vt:lpstr>Проведення  НМТ</vt:lpstr>
      <vt:lpstr>Презентація PowerPoint</vt:lpstr>
      <vt:lpstr>Презентація PowerPoint</vt:lpstr>
      <vt:lpstr>Результати НМТ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Куди звертатися за інформацією?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мультипредметний тест</dc:title>
  <dc:creator>Admin</dc:creator>
  <cp:lastModifiedBy>Альона Анатоліївна Козаченко</cp:lastModifiedBy>
  <cp:revision>191</cp:revision>
  <cp:lastPrinted>2023-04-03T07:46:30Z</cp:lastPrinted>
  <dcterms:created xsi:type="dcterms:W3CDTF">2023-01-23T11:16:49Z</dcterms:created>
  <dcterms:modified xsi:type="dcterms:W3CDTF">2023-04-03T08:27:20Z</dcterms:modified>
</cp:coreProperties>
</file>